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08788" cy="9940925"/>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AAC28-D7F0-4C14-BC17-2912445BB06C}" type="datetimeFigureOut">
              <a:rPr lang="hu-HU" smtClean="0"/>
              <a:pPr/>
              <a:t>2018. 11. 22.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8F052-F09D-4BB9-8D2A-40167257A58D}"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91765" y="2008909"/>
            <a:ext cx="7992888" cy="3096344"/>
          </a:xfrm>
        </p:spPr>
        <p:txBody>
          <a:bodyPr>
            <a:normAutofit fontScale="90000"/>
          </a:bodyPr>
          <a:lstStyle/>
          <a:p>
            <a:pPr>
              <a:spcBef>
                <a:spcPts val="2400"/>
              </a:spcBef>
            </a:pPr>
            <a:r>
              <a:rPr lang="hu-HU" sz="3600" b="1" dirty="0">
                <a:solidFill>
                  <a:schemeClr val="accent1"/>
                </a:solidFill>
                <a:effectLst>
                  <a:outerShdw blurRad="38100" dist="38100" dir="2700000" algn="tl">
                    <a:srgbClr val="000000">
                      <a:alpha val="43137"/>
                    </a:srgbClr>
                  </a:outerShdw>
                </a:effectLst>
              </a:rPr>
              <a:t>Hogyan váljunk egyéni vállalkozóvá, hogyan alapítsunk céget?</a:t>
            </a:r>
            <a:r>
              <a:rPr lang="hu-HU" sz="3600" b="1" dirty="0" smtClean="0">
                <a:solidFill>
                  <a:srgbClr val="C00000"/>
                </a:solidFill>
                <a:effectLst>
                  <a:outerShdw blurRad="38100" dist="38100" dir="2700000" algn="tl">
                    <a:srgbClr val="000000">
                      <a:alpha val="43137"/>
                    </a:srgbClr>
                  </a:outerShdw>
                </a:effectLst>
              </a:rPr>
              <a:t/>
            </a:r>
            <a:br>
              <a:rPr lang="hu-HU" sz="3600" b="1" dirty="0" smtClean="0">
                <a:solidFill>
                  <a:srgbClr val="C00000"/>
                </a:solidFill>
                <a:effectLst>
                  <a:outerShdw blurRad="38100" dist="38100" dir="2700000" algn="tl">
                    <a:srgbClr val="000000">
                      <a:alpha val="43137"/>
                    </a:srgbClr>
                  </a:outerShdw>
                </a:effectLst>
              </a:rPr>
            </a:br>
            <a:r>
              <a:rPr lang="hu-HU" sz="2200" b="1" i="1" dirty="0" smtClean="0">
                <a:solidFill>
                  <a:schemeClr val="tx2"/>
                </a:solidFill>
              </a:rPr>
              <a:t>Előadó: </a:t>
            </a:r>
            <a:br>
              <a:rPr lang="hu-HU" sz="2200" b="1" i="1" dirty="0" smtClean="0">
                <a:solidFill>
                  <a:schemeClr val="tx2"/>
                </a:solidFill>
              </a:rPr>
            </a:br>
            <a:r>
              <a:rPr lang="hu-HU" sz="2200" b="1" i="1" dirty="0" smtClean="0">
                <a:solidFill>
                  <a:schemeClr val="tx2"/>
                </a:solidFill>
              </a:rPr>
              <a:t>Karamánné dr. Pakai Annamária</a:t>
            </a:r>
            <a:br>
              <a:rPr lang="hu-HU" sz="2200" b="1" i="1" dirty="0" smtClean="0">
                <a:solidFill>
                  <a:schemeClr val="tx2"/>
                </a:solidFill>
              </a:rPr>
            </a:br>
            <a:r>
              <a:rPr lang="hu-HU" sz="2200" b="1" i="1" dirty="0" err="1" smtClean="0">
                <a:solidFill>
                  <a:schemeClr val="tx2"/>
                </a:solidFill>
              </a:rPr>
              <a:t>Haklits</a:t>
            </a:r>
            <a:r>
              <a:rPr lang="hu-HU" sz="2200" b="1" i="1" dirty="0" smtClean="0">
                <a:solidFill>
                  <a:schemeClr val="tx2"/>
                </a:solidFill>
              </a:rPr>
              <a:t> András</a:t>
            </a:r>
            <a:br>
              <a:rPr lang="hu-HU" sz="2200" b="1" i="1" dirty="0" smtClean="0">
                <a:solidFill>
                  <a:schemeClr val="tx2"/>
                </a:solidFill>
              </a:rPr>
            </a:br>
            <a:r>
              <a:rPr lang="hu-HU" sz="2200" b="1" i="1" dirty="0" smtClean="0">
                <a:solidFill>
                  <a:schemeClr val="tx2"/>
                </a:solidFill>
              </a:rPr>
              <a:t>Dr. Varga Zoltán</a:t>
            </a:r>
            <a:br>
              <a:rPr lang="hu-HU" sz="2200" b="1" i="1" dirty="0" smtClean="0">
                <a:solidFill>
                  <a:schemeClr val="tx2"/>
                </a:solidFill>
              </a:rPr>
            </a:br>
            <a:r>
              <a:rPr lang="hu-HU" sz="1800" b="1" dirty="0" smtClean="0">
                <a:solidFill>
                  <a:schemeClr val="tx2"/>
                </a:solidFill>
              </a:rPr>
              <a:t>2018.11.22 - 23.</a:t>
            </a:r>
            <a:r>
              <a:rPr lang="hu-HU" sz="1800" b="1" dirty="0">
                <a:solidFill>
                  <a:schemeClr val="tx2"/>
                </a:solidFill>
              </a:rPr>
              <a:t/>
            </a:r>
            <a:br>
              <a:rPr lang="hu-HU" sz="1800" b="1" dirty="0">
                <a:solidFill>
                  <a:schemeClr val="tx2"/>
                </a:solidFill>
              </a:rPr>
            </a:br>
            <a:r>
              <a:rPr lang="hu-HU" sz="1800" b="1" dirty="0" smtClean="0">
                <a:solidFill>
                  <a:schemeClr val="tx2"/>
                </a:solidFill>
              </a:rPr>
              <a:t/>
            </a:r>
            <a:br>
              <a:rPr lang="hu-HU" sz="1800" b="1" dirty="0" smtClean="0">
                <a:solidFill>
                  <a:schemeClr val="tx2"/>
                </a:solidFill>
              </a:rPr>
            </a:br>
            <a:r>
              <a:rPr lang="hu-HU" sz="1800" b="1" i="1" dirty="0" smtClean="0">
                <a:solidFill>
                  <a:schemeClr val="tx2"/>
                </a:solidFill>
              </a:rPr>
              <a:t>Helyszín: </a:t>
            </a:r>
            <a:r>
              <a:rPr lang="hu-HU" sz="1800" b="1" dirty="0" smtClean="0">
                <a:solidFill>
                  <a:schemeClr val="tx2"/>
                </a:solidFill>
              </a:rPr>
              <a:t/>
            </a:r>
            <a:br>
              <a:rPr lang="hu-HU" sz="1800" b="1" dirty="0" smtClean="0">
                <a:solidFill>
                  <a:schemeClr val="tx2"/>
                </a:solidFill>
              </a:rPr>
            </a:br>
            <a:r>
              <a:rPr lang="hu-HU" sz="1800" b="1" dirty="0" smtClean="0">
                <a:solidFill>
                  <a:schemeClr val="tx2"/>
                </a:solidFill>
              </a:rPr>
              <a:t>PTE </a:t>
            </a:r>
            <a:r>
              <a:rPr lang="hu-HU" sz="1800" b="1" dirty="0">
                <a:solidFill>
                  <a:schemeClr val="tx2"/>
                </a:solidFill>
              </a:rPr>
              <a:t>ETK Szombathelyi Képzési Központ, 9700 Szombathely, Jókai u. </a:t>
            </a:r>
            <a:r>
              <a:rPr lang="hu-HU" sz="1800" b="1" smtClean="0">
                <a:solidFill>
                  <a:schemeClr val="tx2"/>
                </a:solidFill>
              </a:rPr>
              <a:t>14. </a:t>
            </a:r>
            <a:endParaRPr lang="hu-HU" sz="1200" b="1" dirty="0">
              <a:solidFill>
                <a:schemeClr val="tx2"/>
              </a:solidFill>
            </a:endParaRPr>
          </a:p>
        </p:txBody>
      </p:sp>
      <p:pic>
        <p:nvPicPr>
          <p:cNvPr id="4" name="Kép 3" descr="emmi_logo.png"/>
          <p:cNvPicPr/>
          <p:nvPr/>
        </p:nvPicPr>
        <p:blipFill>
          <a:blip r:embed="rId2" cstate="print"/>
          <a:stretch>
            <a:fillRect/>
          </a:stretch>
        </p:blipFill>
        <p:spPr>
          <a:xfrm>
            <a:off x="4139952" y="5877272"/>
            <a:ext cx="956310" cy="655320"/>
          </a:xfrm>
          <a:prstGeom prst="rect">
            <a:avLst/>
          </a:prstGeom>
        </p:spPr>
      </p:pic>
      <p:pic>
        <p:nvPicPr>
          <p:cNvPr id="6" name="Kép 5" descr="ntp_72_rgb.jpg"/>
          <p:cNvPicPr/>
          <p:nvPr/>
        </p:nvPicPr>
        <p:blipFill>
          <a:blip r:embed="rId3" cstate="print"/>
          <a:stretch>
            <a:fillRect/>
          </a:stretch>
        </p:blipFill>
        <p:spPr>
          <a:xfrm>
            <a:off x="6228184" y="5877272"/>
            <a:ext cx="2160270" cy="541020"/>
          </a:xfrm>
          <a:prstGeom prst="rect">
            <a:avLst/>
          </a:prstGeom>
        </p:spPr>
      </p:pic>
      <p:pic>
        <p:nvPicPr>
          <p:cNvPr id="7" name="Kép 6" descr="emet_logo_szines"/>
          <p:cNvPicPr/>
          <p:nvPr/>
        </p:nvPicPr>
        <p:blipFill>
          <a:blip r:embed="rId4" cstate="print"/>
          <a:srcRect/>
          <a:stretch>
            <a:fillRect/>
          </a:stretch>
        </p:blipFill>
        <p:spPr bwMode="auto">
          <a:xfrm>
            <a:off x="755576" y="5733256"/>
            <a:ext cx="2465070" cy="838200"/>
          </a:xfrm>
          <a:prstGeom prst="rect">
            <a:avLst/>
          </a:prstGeom>
          <a:noFill/>
          <a:ln w="9525">
            <a:noFill/>
            <a:miter lim="800000"/>
            <a:headEnd/>
            <a:tailEnd/>
          </a:ln>
        </p:spPr>
      </p:pic>
      <p:sp>
        <p:nvSpPr>
          <p:cNvPr id="1026" name="Text Box 10"/>
          <p:cNvSpPr txBox="1">
            <a:spLocks noChangeArrowheads="1"/>
          </p:cNvSpPr>
          <p:nvPr/>
        </p:nvSpPr>
        <p:spPr bwMode="auto">
          <a:xfrm>
            <a:off x="718951" y="5200634"/>
            <a:ext cx="7965702" cy="5040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hu-HU" sz="1400" b="0" i="0" u="none" strike="noStrike" cap="none" normalizeH="0" baseline="0" dirty="0" smtClean="0">
                <a:ln>
                  <a:noFill/>
                </a:ln>
                <a:solidFill>
                  <a:schemeClr val="tx1"/>
                </a:solidFill>
                <a:effectLst/>
                <a:latin typeface="Calibri" pitchFamily="34" charset="0"/>
                <a:cs typeface="Arial" pitchFamily="34" charset="0"/>
              </a:rPr>
              <a:t>A </a:t>
            </a:r>
            <a:r>
              <a:rPr lang="hu-HU" sz="1400" dirty="0" smtClean="0">
                <a:latin typeface="Calibri" pitchFamily="34" charset="0"/>
                <a:cs typeface="Arial" pitchFamily="34" charset="0"/>
              </a:rPr>
              <a:t>RENDEZVÉNYT </a:t>
            </a:r>
            <a:r>
              <a:rPr kumimoji="0" lang="hu-HU" sz="1400" b="0" i="0" u="none" strike="noStrike" cap="none" normalizeH="0" baseline="0" dirty="0" smtClean="0">
                <a:ln>
                  <a:noFill/>
                </a:ln>
                <a:solidFill>
                  <a:schemeClr val="tx1"/>
                </a:solidFill>
                <a:effectLst/>
                <a:latin typeface="Calibri" pitchFamily="34" charset="0"/>
                <a:cs typeface="Arial" pitchFamily="34" charset="0"/>
              </a:rPr>
              <a:t>AZ EMBERI ERŐFORRÁSOK MINISZTÉRIUMA NEMZETI TEHETSÉG PROGRAMJA TÁMOGATTA (NTP-SZKOLL-18-0031).</a:t>
            </a:r>
            <a:endParaRPr kumimoji="0" lang="hu-HU"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logo_health_arculat"/>
          <p:cNvPicPr>
            <a:picLocks noChangeAspect="1" noChangeArrowheads="1"/>
          </p:cNvPicPr>
          <p:nvPr/>
        </p:nvPicPr>
        <p:blipFill>
          <a:blip r:embed="rId5" cstate="print"/>
          <a:srcRect/>
          <a:stretch>
            <a:fillRect/>
          </a:stretch>
        </p:blipFill>
        <p:spPr bwMode="auto">
          <a:xfrm>
            <a:off x="4701802" y="361653"/>
            <a:ext cx="3830638" cy="762000"/>
          </a:xfrm>
          <a:prstGeom prst="rect">
            <a:avLst/>
          </a:prstGeom>
          <a:noFill/>
          <a:ln w="9525">
            <a:noFill/>
            <a:miter lim="800000"/>
            <a:headEnd/>
            <a:tailEnd/>
          </a:ln>
        </p:spPr>
      </p:pic>
      <p:sp>
        <p:nvSpPr>
          <p:cNvPr id="8" name="Text Box 10"/>
          <p:cNvSpPr txBox="1">
            <a:spLocks noChangeArrowheads="1"/>
          </p:cNvSpPr>
          <p:nvPr/>
        </p:nvSpPr>
        <p:spPr bwMode="auto">
          <a:xfrm>
            <a:off x="705358" y="1461658"/>
            <a:ext cx="7965702" cy="374669"/>
          </a:xfrm>
          <a:prstGeom prst="rect">
            <a:avLst/>
          </a:prstGeom>
          <a:solidFill>
            <a:srgbClr val="FFFFFF"/>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ts val="1200"/>
              </a:spcBef>
            </a:pPr>
            <a:r>
              <a:rPr lang="hu-HU" sz="1600" b="1" dirty="0">
                <a:solidFill>
                  <a:schemeClr val="tx2"/>
                </a:solidFill>
                <a:latin typeface="Calibri" pitchFamily="34" charset="0"/>
                <a:cs typeface="Arial" pitchFamily="34" charset="0"/>
              </a:rPr>
              <a:t>Egészségtudományi Szakkollégium Tehetség Program 2018/2019-es tanévben</a:t>
            </a:r>
            <a:endParaRPr kumimoji="0" lang="hu-HU" sz="1600" b="1" i="0" u="none" strike="noStrike" cap="none" normalizeH="0" baseline="0" dirty="0" smtClean="0">
              <a:ln>
                <a:noFill/>
              </a:ln>
              <a:solidFill>
                <a:schemeClr val="tx2"/>
              </a:solidFill>
              <a:effectLst/>
              <a:latin typeface="Arial" pitchFamily="34" charset="0"/>
              <a:cs typeface="Arial" pitchFamily="34" charset="0"/>
            </a:endParaRPr>
          </a:p>
        </p:txBody>
      </p:sp>
      <p:sp>
        <p:nvSpPr>
          <p:cNvPr id="5" name="Szövegdoboz 5"/>
          <p:cNvSpPr txBox="1">
            <a:spLocks noChangeArrowheads="1"/>
          </p:cNvSpPr>
          <p:nvPr/>
        </p:nvSpPr>
        <p:spPr bwMode="auto">
          <a:xfrm>
            <a:off x="566738" y="434975"/>
            <a:ext cx="2847975" cy="647700"/>
          </a:xfrm>
          <a:prstGeom prst="rect">
            <a:avLst/>
          </a:prstGeom>
          <a:solidFill>
            <a:srgbClr val="FFFFFF"/>
          </a:solidFill>
          <a:ln w="6350">
            <a:solidFill>
              <a:srgbClr val="1F497D"/>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hu-HU" sz="1100" b="1" i="0" u="none" strike="noStrike" cap="none" normalizeH="0" baseline="0" dirty="0" smtClean="0">
                <a:ln>
                  <a:noFill/>
                </a:ln>
                <a:solidFill>
                  <a:srgbClr val="1F497D"/>
                </a:solidFill>
                <a:effectLst/>
                <a:latin typeface="Calibri" pitchFamily="34" charset="0"/>
                <a:cs typeface="Arial" pitchFamily="34" charset="0"/>
              </a:rPr>
              <a:t>Pécsi Tudományegyetem</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hu-HU" sz="1100" b="1" i="0" u="none" strike="noStrike" cap="none" normalizeH="0" baseline="0" dirty="0" smtClean="0">
                <a:ln>
                  <a:noFill/>
                </a:ln>
                <a:solidFill>
                  <a:srgbClr val="1F497D"/>
                </a:solidFill>
                <a:effectLst/>
                <a:latin typeface="Calibri" pitchFamily="34" charset="0"/>
                <a:cs typeface="Arial" pitchFamily="34" charset="0"/>
              </a:rPr>
              <a:t>Egészségtudományi Kar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hu-HU" altLang="hu-HU" sz="1100" b="1" i="0" u="none" strike="noStrike" cap="none" normalizeH="0" baseline="0" dirty="0" smtClean="0">
                <a:ln>
                  <a:noFill/>
                </a:ln>
                <a:solidFill>
                  <a:srgbClr val="1F497D"/>
                </a:solidFill>
                <a:effectLst/>
                <a:latin typeface="Calibri" pitchFamily="34" charset="0"/>
                <a:cs typeface="Arial" pitchFamily="34" charset="0"/>
              </a:rPr>
              <a:t>Egészségtudományi Szakkollégium</a:t>
            </a:r>
            <a:endParaRPr kumimoji="0" lang="hu-HU" altLang="hu-H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t>Önállóság</a:t>
            </a:r>
            <a:endParaRPr lang="hu-HU" dirty="0"/>
          </a:p>
        </p:txBody>
      </p:sp>
      <p:sp>
        <p:nvSpPr>
          <p:cNvPr id="3" name="Tartalom helye 2"/>
          <p:cNvSpPr>
            <a:spLocks noGrp="1"/>
          </p:cNvSpPr>
          <p:nvPr>
            <p:ph idx="1"/>
          </p:nvPr>
        </p:nvSpPr>
        <p:spPr/>
        <p:txBody>
          <a:bodyPr>
            <a:normAutofit fontScale="85000" lnSpcReduction="20000"/>
          </a:bodyPr>
          <a:lstStyle/>
          <a:p>
            <a:pPr marL="0" indent="0">
              <a:buNone/>
            </a:pPr>
            <a:r>
              <a:rPr lang="hu-HU" dirty="0" smtClean="0"/>
              <a:t>A </a:t>
            </a:r>
            <a:r>
              <a:rPr lang="hu-HU" dirty="0"/>
              <a:t>vállalkozás önállóan fogalmazza meg céljait és hozza döntéseit. </a:t>
            </a:r>
          </a:p>
          <a:p>
            <a:r>
              <a:rPr lang="hu-HU" dirty="0" smtClean="0"/>
              <a:t>önállóan </a:t>
            </a:r>
            <a:r>
              <a:rPr lang="hu-HU" dirty="0"/>
              <a:t>dönti el hogy mit és hogyan termeljen vagy szolgáltasson, kinek adja el termékeit, vagy mely célcsoportok részére szolgáltat.</a:t>
            </a:r>
          </a:p>
          <a:p>
            <a:r>
              <a:rPr lang="hu-HU" dirty="0" smtClean="0"/>
              <a:t>saját </a:t>
            </a:r>
            <a:r>
              <a:rPr lang="hu-HU" dirty="0"/>
              <a:t>maga dönti el hol végzi a szolgáltatást vagy hogy hogyan juttassa el a terméket a vásárlóhoz.</a:t>
            </a:r>
          </a:p>
          <a:p>
            <a:r>
              <a:rPr lang="hu-HU" dirty="0" smtClean="0"/>
              <a:t>önállóan </a:t>
            </a:r>
            <a:r>
              <a:rPr lang="hu-HU" dirty="0"/>
              <a:t>dönt pénzügyekben, hitel vagy saját forrásból történő beruházásoknál, felmerülő pénzügyi gondok kezelésében, stb.</a:t>
            </a:r>
          </a:p>
          <a:p>
            <a:r>
              <a:rPr lang="hu-HU" dirty="0" smtClean="0"/>
              <a:t>önállóan </a:t>
            </a:r>
            <a:r>
              <a:rPr lang="hu-HU" dirty="0"/>
              <a:t>hozza döntéseit a külső tényezők hatásaira végbemenő pozitív-negatív változásokra. </a:t>
            </a:r>
          </a:p>
          <a:p>
            <a:endParaRPr lang="hu-HU" dirty="0"/>
          </a:p>
        </p:txBody>
      </p:sp>
    </p:spTree>
    <p:extLst>
      <p:ext uri="{BB962C8B-B14F-4D97-AF65-F5344CB8AC3E}">
        <p14:creationId xmlns:p14="http://schemas.microsoft.com/office/powerpoint/2010/main" val="1524934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t>Eredményérdekeltség </a:t>
            </a:r>
            <a:endParaRPr lang="hu-HU" dirty="0"/>
          </a:p>
        </p:txBody>
      </p:sp>
      <p:sp>
        <p:nvSpPr>
          <p:cNvPr id="3" name="Tartalom helye 2"/>
          <p:cNvSpPr>
            <a:spLocks noGrp="1"/>
          </p:cNvSpPr>
          <p:nvPr>
            <p:ph idx="1"/>
          </p:nvPr>
        </p:nvSpPr>
        <p:spPr/>
        <p:txBody>
          <a:bodyPr/>
          <a:lstStyle/>
          <a:p>
            <a:pPr marL="0" indent="0">
              <a:buNone/>
            </a:pPr>
            <a:r>
              <a:rPr lang="hu-HU" dirty="0"/>
              <a:t>A vállalkozás célja a nyereség elérése. </a:t>
            </a:r>
          </a:p>
          <a:p>
            <a:pPr marL="0" indent="0">
              <a:buNone/>
            </a:pPr>
            <a:endParaRPr lang="hu-HU" dirty="0"/>
          </a:p>
          <a:p>
            <a:r>
              <a:rPr lang="hu-HU" dirty="0" smtClean="0"/>
              <a:t>Eredményessége </a:t>
            </a:r>
            <a:r>
              <a:rPr lang="hu-HU" dirty="0"/>
              <a:t>révén marad életben, fejlődik, erősödik, terjeszkedik. </a:t>
            </a:r>
          </a:p>
          <a:p>
            <a:r>
              <a:rPr lang="hu-HU" dirty="0" smtClean="0"/>
              <a:t>A </a:t>
            </a:r>
            <a:r>
              <a:rPr lang="hu-HU" dirty="0"/>
              <a:t>nyereségesség a hosszú távú sikeres működés legfőbb feltétele.</a:t>
            </a:r>
          </a:p>
          <a:p>
            <a:endParaRPr lang="hu-HU" dirty="0"/>
          </a:p>
        </p:txBody>
      </p:sp>
    </p:spTree>
    <p:extLst>
      <p:ext uri="{BB962C8B-B14F-4D97-AF65-F5344CB8AC3E}">
        <p14:creationId xmlns:p14="http://schemas.microsoft.com/office/powerpoint/2010/main" val="21456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Kockázatot </a:t>
            </a:r>
            <a:r>
              <a:rPr lang="hu-HU" b="1" dirty="0" smtClean="0"/>
              <a:t>vállal</a:t>
            </a:r>
            <a:endParaRPr lang="hu-HU" dirty="0"/>
          </a:p>
        </p:txBody>
      </p:sp>
      <p:sp>
        <p:nvSpPr>
          <p:cNvPr id="3" name="Tartalom helye 2"/>
          <p:cNvSpPr>
            <a:spLocks noGrp="1"/>
          </p:cNvSpPr>
          <p:nvPr>
            <p:ph idx="1"/>
          </p:nvPr>
        </p:nvSpPr>
        <p:spPr/>
        <p:txBody>
          <a:bodyPr/>
          <a:lstStyle/>
          <a:p>
            <a:pPr marL="0" indent="0">
              <a:buNone/>
            </a:pPr>
            <a:r>
              <a:rPr lang="hu-HU" dirty="0"/>
              <a:t>Minden vállalkozásnak megvannak a maga kockázatai.</a:t>
            </a:r>
          </a:p>
          <a:p>
            <a:r>
              <a:rPr lang="hu-HU" dirty="0" smtClean="0"/>
              <a:t>A </a:t>
            </a:r>
            <a:r>
              <a:rPr lang="hu-HU" dirty="0"/>
              <a:t>vállalkozás saját tőkéjét kockáztatja tevékenysége folyamán.  </a:t>
            </a:r>
          </a:p>
          <a:p>
            <a:r>
              <a:rPr lang="hu-HU" dirty="0"/>
              <a:t> </a:t>
            </a:r>
            <a:r>
              <a:rPr lang="hu-HU" dirty="0" smtClean="0"/>
              <a:t>A </a:t>
            </a:r>
            <a:r>
              <a:rPr lang="hu-HU" dirty="0"/>
              <a:t>megtérülést minden esetben megelőzi a befektetés. </a:t>
            </a:r>
          </a:p>
          <a:p>
            <a:r>
              <a:rPr lang="hu-HU" dirty="0" smtClean="0"/>
              <a:t>A </a:t>
            </a:r>
            <a:r>
              <a:rPr lang="hu-HU" dirty="0"/>
              <a:t>kockázat abban áll, hogy nincs garancia a befektetés megtérülésére.</a:t>
            </a:r>
          </a:p>
          <a:p>
            <a:endParaRPr lang="hu-HU" dirty="0"/>
          </a:p>
        </p:txBody>
      </p:sp>
    </p:spTree>
    <p:extLst>
      <p:ext uri="{BB962C8B-B14F-4D97-AF65-F5344CB8AC3E}">
        <p14:creationId xmlns:p14="http://schemas.microsoft.com/office/powerpoint/2010/main" val="3901778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Felelősségvállalás</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a:t>A vállalkozás a működése során keletkezett kötelezettségeiért, azok teljesítéséért felelősséggel tartozik. </a:t>
            </a:r>
          </a:p>
          <a:p>
            <a:pPr marL="0" indent="0">
              <a:buNone/>
            </a:pPr>
            <a:r>
              <a:rPr lang="hu-HU" dirty="0"/>
              <a:t> </a:t>
            </a:r>
          </a:p>
          <a:p>
            <a:pPr marL="0" indent="0">
              <a:buNone/>
            </a:pPr>
            <a:r>
              <a:rPr lang="hu-HU" b="1" dirty="0"/>
              <a:t>Anyagi felelősség</a:t>
            </a:r>
            <a:r>
              <a:rPr lang="hu-HU" dirty="0"/>
              <a:t>: </a:t>
            </a:r>
            <a:endParaRPr lang="hu-HU" dirty="0" smtClean="0"/>
          </a:p>
          <a:p>
            <a:r>
              <a:rPr lang="hu-HU" dirty="0" smtClean="0"/>
              <a:t>minden </a:t>
            </a:r>
            <a:r>
              <a:rPr lang="hu-HU" dirty="0"/>
              <a:t>vállalkozás köteles vállalni tevékenységének anyagi következményeit.</a:t>
            </a:r>
          </a:p>
          <a:p>
            <a:r>
              <a:rPr lang="hu-HU" dirty="0"/>
              <a:t>Minden vállalkozás saját vagyonával felel a tartozásaiért, de bizonyos esetekben magánvagyonával is. </a:t>
            </a:r>
          </a:p>
          <a:p>
            <a:endParaRPr lang="hu-HU" dirty="0"/>
          </a:p>
        </p:txBody>
      </p:sp>
    </p:spTree>
    <p:extLst>
      <p:ext uri="{BB962C8B-B14F-4D97-AF65-F5344CB8AC3E}">
        <p14:creationId xmlns:p14="http://schemas.microsoft.com/office/powerpoint/2010/main" val="169970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Anyagi felelősségvállalás</a:t>
            </a:r>
            <a:endParaRPr lang="hu-HU" dirty="0"/>
          </a:p>
        </p:txBody>
      </p:sp>
      <p:sp>
        <p:nvSpPr>
          <p:cNvPr id="3" name="Tartalom helye 2"/>
          <p:cNvSpPr>
            <a:spLocks noGrp="1"/>
          </p:cNvSpPr>
          <p:nvPr>
            <p:ph idx="1"/>
          </p:nvPr>
        </p:nvSpPr>
        <p:spPr/>
        <p:txBody>
          <a:bodyPr>
            <a:normAutofit fontScale="70000" lnSpcReduction="20000"/>
          </a:bodyPr>
          <a:lstStyle/>
          <a:p>
            <a:pPr lvl="0"/>
            <a:r>
              <a:rPr lang="hu-HU" dirty="0"/>
              <a:t>a tulajdonos a vállalkozásért a teljes magánvagyonával is felel. (egyéni vállalkozó)</a:t>
            </a:r>
          </a:p>
          <a:p>
            <a:pPr marL="0" indent="0">
              <a:buNone/>
            </a:pPr>
            <a:r>
              <a:rPr lang="hu-HU" dirty="0"/>
              <a:t> </a:t>
            </a:r>
          </a:p>
          <a:p>
            <a:pPr lvl="0"/>
            <a:r>
              <a:rPr lang="hu-HU" i="1" dirty="0"/>
              <a:t>korlátlan és egyetemleges anyagi felelősség: </a:t>
            </a:r>
            <a:r>
              <a:rPr lang="hu-HU" dirty="0"/>
              <a:t>akkor érvényes, ha több tulajdonos van, mindegyik teljes magánvagyonával felel a vállalkozásért. A tartozás bármelyik tulajdonostól behajtható (</a:t>
            </a:r>
            <a:r>
              <a:rPr lang="hu-HU" dirty="0" err="1"/>
              <a:t>kkt.</a:t>
            </a:r>
            <a:r>
              <a:rPr lang="hu-HU" dirty="0"/>
              <a:t>) (Bt. esetén csak a beltag, de bűncselekménynél, felszámolás vagy csődeljárás bizonyos eseteiben a ügyvezetőn kívül a többi tag is felelőségre vonható)</a:t>
            </a:r>
          </a:p>
          <a:p>
            <a:pPr marL="0" indent="0">
              <a:buNone/>
            </a:pPr>
            <a:endParaRPr lang="hu-HU" dirty="0"/>
          </a:p>
          <a:p>
            <a:pPr lvl="0"/>
            <a:r>
              <a:rPr lang="hu-HU" i="1" dirty="0"/>
              <a:t>korlátozott anyagi felelősség</a:t>
            </a:r>
            <a:r>
              <a:rPr lang="hu-HU" dirty="0"/>
              <a:t>: a tulajdonos/ok csak a vállalkozásba bevitt és a gazdálkodás során képződött vagyonnal felelnek a vállalkozásért. (Kft. Részvénytársaság)</a:t>
            </a:r>
          </a:p>
          <a:p>
            <a:endParaRPr lang="hu-HU" dirty="0"/>
          </a:p>
        </p:txBody>
      </p:sp>
    </p:spTree>
    <p:extLst>
      <p:ext uri="{BB962C8B-B14F-4D97-AF65-F5344CB8AC3E}">
        <p14:creationId xmlns:p14="http://schemas.microsoft.com/office/powerpoint/2010/main" val="23562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2636912"/>
            <a:ext cx="8229600" cy="1143000"/>
          </a:xfrm>
        </p:spPr>
        <p:txBody>
          <a:bodyPr>
            <a:normAutofit fontScale="90000"/>
          </a:bodyPr>
          <a:lstStyle/>
          <a:p>
            <a:r>
              <a:rPr lang="hu-HU" b="1" dirty="0"/>
              <a:t>A vállalkozások csoportosítása </a:t>
            </a:r>
            <a:r>
              <a:rPr lang="hu-HU" dirty="0"/>
              <a:t/>
            </a:r>
            <a:br>
              <a:rPr lang="hu-HU" dirty="0"/>
            </a:br>
            <a:endParaRPr lang="hu-HU" dirty="0"/>
          </a:p>
        </p:txBody>
      </p:sp>
    </p:spTree>
    <p:extLst>
      <p:ext uri="{BB962C8B-B14F-4D97-AF65-F5344CB8AC3E}">
        <p14:creationId xmlns:p14="http://schemas.microsoft.com/office/powerpoint/2010/main" val="175462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1</a:t>
            </a:r>
            <a:r>
              <a:rPr lang="hu-HU" b="1" dirty="0" smtClean="0"/>
              <a:t>. Tevékenység </a:t>
            </a:r>
            <a:r>
              <a:rPr lang="hu-HU" b="1" dirty="0"/>
              <a:t>szerint </a:t>
            </a:r>
            <a:endParaRPr lang="hu-HU" dirty="0"/>
          </a:p>
        </p:txBody>
      </p:sp>
      <p:sp>
        <p:nvSpPr>
          <p:cNvPr id="3" name="Tartalom helye 2"/>
          <p:cNvSpPr>
            <a:spLocks noGrp="1"/>
          </p:cNvSpPr>
          <p:nvPr>
            <p:ph idx="1"/>
          </p:nvPr>
        </p:nvSpPr>
        <p:spPr/>
        <p:txBody>
          <a:bodyPr/>
          <a:lstStyle/>
          <a:p>
            <a:r>
              <a:rPr lang="hu-HU" dirty="0" smtClean="0"/>
              <a:t>Termelő </a:t>
            </a:r>
            <a:endParaRPr lang="hu-HU" dirty="0"/>
          </a:p>
          <a:p>
            <a:r>
              <a:rPr lang="hu-HU" dirty="0" smtClean="0"/>
              <a:t>Szolgáltató </a:t>
            </a:r>
            <a:endParaRPr lang="hu-HU" dirty="0"/>
          </a:p>
          <a:p>
            <a:r>
              <a:rPr lang="hu-HU" dirty="0" smtClean="0"/>
              <a:t>Kereskedő </a:t>
            </a:r>
            <a:endParaRPr lang="hu-HU" dirty="0"/>
          </a:p>
          <a:p>
            <a:endParaRPr lang="hu-HU" dirty="0"/>
          </a:p>
        </p:txBody>
      </p:sp>
    </p:spTree>
    <p:extLst>
      <p:ext uri="{BB962C8B-B14F-4D97-AF65-F5344CB8AC3E}">
        <p14:creationId xmlns:p14="http://schemas.microsoft.com/office/powerpoint/2010/main" val="527498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2</a:t>
            </a:r>
            <a:r>
              <a:rPr lang="hu-HU" b="1" dirty="0" smtClean="0"/>
              <a:t>. Működési </a:t>
            </a:r>
            <a:r>
              <a:rPr lang="hu-HU" b="1" dirty="0"/>
              <a:t>terület szerint </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Helyi</a:t>
            </a:r>
            <a:r>
              <a:rPr lang="hu-HU" dirty="0"/>
              <a:t>: adott település vagy néhány kilométeres körzet fogyasztóit szolgálja ki </a:t>
            </a:r>
          </a:p>
          <a:p>
            <a:r>
              <a:rPr lang="hu-HU" dirty="0" smtClean="0"/>
              <a:t>Regionális</a:t>
            </a:r>
            <a:r>
              <a:rPr lang="hu-HU" dirty="0"/>
              <a:t>: egy régiót, egy vagy több megyét érint a tevékenység</a:t>
            </a:r>
          </a:p>
          <a:p>
            <a:r>
              <a:rPr lang="hu-HU" dirty="0" smtClean="0"/>
              <a:t>Országos</a:t>
            </a:r>
            <a:r>
              <a:rPr lang="hu-HU" dirty="0"/>
              <a:t>: az ország egész területén működik </a:t>
            </a:r>
          </a:p>
          <a:p>
            <a:r>
              <a:rPr lang="hu-HU" dirty="0" smtClean="0"/>
              <a:t>Nemzetközi </a:t>
            </a:r>
            <a:r>
              <a:rPr lang="hu-HU" dirty="0"/>
              <a:t>(multinacionális): országhatáron kívül is jelen van</a:t>
            </a:r>
          </a:p>
          <a:p>
            <a:r>
              <a:rPr lang="hu-HU" dirty="0"/>
              <a:t>Offshore: székhelyük és működési területük különböző országban van adóoptimalizálás céljából(Az adóparadicsomokban nincs társasági adó, csak egy alacsony összegű fix éves adó)</a:t>
            </a:r>
          </a:p>
          <a:p>
            <a:endParaRPr lang="hu-HU" dirty="0"/>
          </a:p>
        </p:txBody>
      </p:sp>
    </p:spTree>
    <p:extLst>
      <p:ext uri="{BB962C8B-B14F-4D97-AF65-F5344CB8AC3E}">
        <p14:creationId xmlns:p14="http://schemas.microsoft.com/office/powerpoint/2010/main" val="951154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3</a:t>
            </a:r>
            <a:r>
              <a:rPr lang="hu-HU" b="1" dirty="0" smtClean="0"/>
              <a:t>. Tulajdonosi </a:t>
            </a:r>
            <a:r>
              <a:rPr lang="hu-HU" b="1" dirty="0"/>
              <a:t>forma szerint </a:t>
            </a:r>
            <a:endParaRPr lang="hu-HU" dirty="0"/>
          </a:p>
        </p:txBody>
      </p:sp>
      <p:sp>
        <p:nvSpPr>
          <p:cNvPr id="3" name="Tartalom helye 2"/>
          <p:cNvSpPr>
            <a:spLocks noGrp="1"/>
          </p:cNvSpPr>
          <p:nvPr>
            <p:ph idx="1"/>
          </p:nvPr>
        </p:nvSpPr>
        <p:spPr/>
        <p:txBody>
          <a:bodyPr/>
          <a:lstStyle/>
          <a:p>
            <a:r>
              <a:rPr lang="hu-HU" dirty="0" smtClean="0"/>
              <a:t>Magántulajdonú </a:t>
            </a:r>
            <a:r>
              <a:rPr lang="hu-HU" dirty="0"/>
              <a:t>(egy vagy több magánszemély)</a:t>
            </a:r>
          </a:p>
          <a:p>
            <a:r>
              <a:rPr lang="hu-HU" dirty="0" smtClean="0"/>
              <a:t>Állami </a:t>
            </a:r>
            <a:r>
              <a:rPr lang="hu-HU" dirty="0"/>
              <a:t>tulajdonú </a:t>
            </a:r>
          </a:p>
          <a:p>
            <a:r>
              <a:rPr lang="hu-HU" dirty="0" smtClean="0"/>
              <a:t>Önkormányzati </a:t>
            </a:r>
            <a:r>
              <a:rPr lang="hu-HU" dirty="0"/>
              <a:t>tulajdonú </a:t>
            </a:r>
          </a:p>
          <a:p>
            <a:r>
              <a:rPr lang="hu-HU" dirty="0" smtClean="0"/>
              <a:t>Szövetkezeti </a:t>
            </a:r>
            <a:r>
              <a:rPr lang="hu-HU" dirty="0"/>
              <a:t>tulajdonú </a:t>
            </a:r>
          </a:p>
          <a:p>
            <a:r>
              <a:rPr lang="hu-HU" dirty="0" smtClean="0"/>
              <a:t>Egyéb </a:t>
            </a:r>
            <a:r>
              <a:rPr lang="hu-HU" dirty="0"/>
              <a:t>közösségi tulajdonú (pl.: alapítványok)</a:t>
            </a:r>
          </a:p>
          <a:p>
            <a:r>
              <a:rPr lang="hu-HU" dirty="0" smtClean="0"/>
              <a:t>Vegyes </a:t>
            </a:r>
            <a:r>
              <a:rPr lang="hu-HU" dirty="0"/>
              <a:t>tulajdonú (pl.: állami és magán)</a:t>
            </a:r>
          </a:p>
        </p:txBody>
      </p:sp>
    </p:spTree>
    <p:extLst>
      <p:ext uri="{BB962C8B-B14F-4D97-AF65-F5344CB8AC3E}">
        <p14:creationId xmlns:p14="http://schemas.microsoft.com/office/powerpoint/2010/main" val="3545419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4</a:t>
            </a:r>
            <a:r>
              <a:rPr lang="hu-HU" b="1" dirty="0" smtClean="0"/>
              <a:t>. Vállalkozási </a:t>
            </a:r>
            <a:r>
              <a:rPr lang="hu-HU" b="1" dirty="0"/>
              <a:t>formák </a:t>
            </a:r>
            <a:r>
              <a:rPr lang="hu-HU" b="1" dirty="0" smtClean="0"/>
              <a:t>szerint</a:t>
            </a:r>
            <a:endParaRPr lang="hu-HU" dirty="0"/>
          </a:p>
        </p:txBody>
      </p:sp>
      <p:sp>
        <p:nvSpPr>
          <p:cNvPr id="3" name="Tartalom helye 2"/>
          <p:cNvSpPr>
            <a:spLocks noGrp="1"/>
          </p:cNvSpPr>
          <p:nvPr>
            <p:ph idx="1"/>
          </p:nvPr>
        </p:nvSpPr>
        <p:spPr/>
        <p:txBody>
          <a:bodyPr/>
          <a:lstStyle/>
          <a:p>
            <a:r>
              <a:rPr lang="hu-HU" dirty="0" smtClean="0"/>
              <a:t>Egyéni </a:t>
            </a:r>
            <a:r>
              <a:rPr lang="hu-HU" dirty="0"/>
              <a:t>vállalkozó, egyéni cég </a:t>
            </a:r>
          </a:p>
          <a:p>
            <a:r>
              <a:rPr lang="hu-HU" dirty="0" smtClean="0"/>
              <a:t>Társas </a:t>
            </a:r>
            <a:r>
              <a:rPr lang="hu-HU" dirty="0"/>
              <a:t>vállalkozás</a:t>
            </a:r>
          </a:p>
          <a:p>
            <a:r>
              <a:rPr lang="hu-HU" dirty="0"/>
              <a:t> </a:t>
            </a:r>
            <a:r>
              <a:rPr lang="hu-HU" dirty="0" smtClean="0"/>
              <a:t>Szövetkezetek </a:t>
            </a:r>
            <a:endParaRPr lang="hu-HU" dirty="0"/>
          </a:p>
          <a:p>
            <a:r>
              <a:rPr lang="hu-HU" dirty="0" smtClean="0"/>
              <a:t>Egyéb </a:t>
            </a:r>
            <a:r>
              <a:rPr lang="hu-HU" dirty="0"/>
              <a:t>szervezetek </a:t>
            </a:r>
          </a:p>
        </p:txBody>
      </p:sp>
    </p:spTree>
    <p:extLst>
      <p:ext uri="{BB962C8B-B14F-4D97-AF65-F5344CB8AC3E}">
        <p14:creationId xmlns:p14="http://schemas.microsoft.com/office/powerpoint/2010/main" val="309815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p:txBody>
          <a:bodyPr>
            <a:normAutofit fontScale="90000"/>
          </a:bodyPr>
          <a:lstStyle/>
          <a:p>
            <a:r>
              <a:rPr lang="hu-HU" b="1" dirty="0" smtClean="0"/>
              <a:t>Vállalkozás indítása</a:t>
            </a:r>
            <a:r>
              <a:rPr lang="hu-HU" dirty="0" smtClean="0"/>
              <a:t/>
            </a:r>
            <a:br>
              <a:rPr lang="hu-HU" dirty="0" smtClean="0"/>
            </a:br>
            <a:r>
              <a:rPr lang="hu-HU" b="1" dirty="0" smtClean="0"/>
              <a:t>Bevezető</a:t>
            </a:r>
            <a:endParaRPr lang="hu-HU" dirty="0"/>
          </a:p>
        </p:txBody>
      </p:sp>
      <p:sp>
        <p:nvSpPr>
          <p:cNvPr id="4" name="Tartalom helye 3"/>
          <p:cNvSpPr>
            <a:spLocks noGrp="1"/>
          </p:cNvSpPr>
          <p:nvPr>
            <p:ph idx="1"/>
          </p:nvPr>
        </p:nvSpPr>
        <p:spPr>
          <a:xfrm>
            <a:off x="467544" y="1600200"/>
            <a:ext cx="8219256" cy="4525963"/>
          </a:xfrm>
        </p:spPr>
        <p:txBody>
          <a:bodyPr>
            <a:normAutofit/>
          </a:bodyPr>
          <a:lstStyle/>
          <a:p>
            <a:pPr marL="0" indent="0">
              <a:buNone/>
            </a:pPr>
            <a:r>
              <a:rPr lang="hu-HU" sz="2000" dirty="0"/>
              <a:t>Ahhoz, hogy valaki sikeres vállalkozásba kezdjen, elsősorban saját magával, saját céljaival, képességeivel és adottságaival kell hogy tisztában legyen.</a:t>
            </a:r>
          </a:p>
          <a:p>
            <a:pPr marL="0" indent="0">
              <a:buNone/>
            </a:pPr>
            <a:endParaRPr lang="hu-HU" dirty="0" smtClean="0"/>
          </a:p>
          <a:p>
            <a:pPr marL="0" indent="0">
              <a:buNone/>
            </a:pPr>
            <a:r>
              <a:rPr lang="hu-HU" dirty="0" smtClean="0"/>
              <a:t>A </a:t>
            </a:r>
            <a:r>
              <a:rPr lang="hu-HU" dirty="0"/>
              <a:t>munkavállalásnak kétféle módozatát különböztetjük meg: </a:t>
            </a:r>
          </a:p>
          <a:p>
            <a:pPr marL="0" indent="0">
              <a:buNone/>
            </a:pPr>
            <a:r>
              <a:rPr lang="hu-HU" dirty="0"/>
              <a:t> </a:t>
            </a:r>
          </a:p>
          <a:p>
            <a:r>
              <a:rPr lang="hu-HU" dirty="0" smtClean="0"/>
              <a:t>az </a:t>
            </a:r>
            <a:r>
              <a:rPr lang="hu-HU" dirty="0"/>
              <a:t>alkalmazotti státuszt</a:t>
            </a:r>
          </a:p>
          <a:p>
            <a:r>
              <a:rPr lang="hu-HU" dirty="0" smtClean="0"/>
              <a:t>a </a:t>
            </a:r>
            <a:r>
              <a:rPr lang="hu-HU" dirty="0"/>
              <a:t>saját </a:t>
            </a:r>
            <a:r>
              <a:rPr lang="hu-HU" dirty="0" smtClean="0"/>
              <a:t>vállalkozást </a:t>
            </a:r>
            <a:endParaRPr lang="hu-HU" dirty="0"/>
          </a:p>
          <a:p>
            <a:endParaRPr lang="hu-H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Vállalkozások nagyságrend szerint </a:t>
            </a:r>
            <a:endParaRPr lang="hu-HU" dirty="0"/>
          </a:p>
        </p:txBody>
      </p:sp>
      <p:sp>
        <p:nvSpPr>
          <p:cNvPr id="3" name="Tartalom helye 2"/>
          <p:cNvSpPr>
            <a:spLocks noGrp="1"/>
          </p:cNvSpPr>
          <p:nvPr>
            <p:ph idx="1"/>
          </p:nvPr>
        </p:nvSpPr>
        <p:spPr>
          <a:xfrm>
            <a:off x="457200" y="1916832"/>
            <a:ext cx="8229600" cy="3703142"/>
          </a:xfrm>
        </p:spPr>
        <p:txBody>
          <a:bodyPr/>
          <a:lstStyle/>
          <a:p>
            <a:r>
              <a:rPr lang="hu-HU" sz="2400" dirty="0" smtClean="0"/>
              <a:t>Mikro-vállalkozás </a:t>
            </a:r>
            <a:endParaRPr lang="hu-HU" sz="2400" dirty="0"/>
          </a:p>
          <a:p>
            <a:r>
              <a:rPr lang="hu-HU" sz="2400" dirty="0" smtClean="0"/>
              <a:t>Kisvállalkozás</a:t>
            </a:r>
            <a:endParaRPr lang="hu-HU" sz="2400" dirty="0"/>
          </a:p>
          <a:p>
            <a:r>
              <a:rPr lang="hu-HU" sz="2400" dirty="0" smtClean="0"/>
              <a:t>Középvállalkozás </a:t>
            </a:r>
            <a:endParaRPr lang="hu-HU" sz="2400" dirty="0"/>
          </a:p>
          <a:p>
            <a:r>
              <a:rPr lang="hu-HU" sz="2400" dirty="0" smtClean="0"/>
              <a:t>Nagyvállalat </a:t>
            </a:r>
            <a:endParaRPr lang="hu-HU" sz="2400" dirty="0"/>
          </a:p>
          <a:p>
            <a:endParaRPr lang="hu-HU" dirty="0"/>
          </a:p>
        </p:txBody>
      </p:sp>
    </p:spTree>
    <p:extLst>
      <p:ext uri="{BB962C8B-B14F-4D97-AF65-F5344CB8AC3E}">
        <p14:creationId xmlns:p14="http://schemas.microsoft.com/office/powerpoint/2010/main" val="4020631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a:xfrm>
            <a:off x="457200" y="2348880"/>
            <a:ext cx="8229600" cy="4248472"/>
          </a:xfrm>
        </p:spPr>
        <p:txBody>
          <a:bodyPr>
            <a:normAutofit fontScale="92500" lnSpcReduction="10000"/>
          </a:bodyPr>
          <a:lstStyle/>
          <a:p>
            <a:pPr marL="0" indent="0">
              <a:buNone/>
            </a:pPr>
            <a:endParaRPr lang="hu-HU" sz="2400" b="1" dirty="0" smtClean="0"/>
          </a:p>
          <a:p>
            <a:pPr marL="0" indent="0">
              <a:buNone/>
            </a:pPr>
            <a:endParaRPr lang="hu-HU" sz="2400" b="1" dirty="0"/>
          </a:p>
          <a:p>
            <a:pPr marL="0" indent="0">
              <a:buNone/>
            </a:pPr>
            <a:endParaRPr lang="hu-HU" sz="2400" b="1" dirty="0" smtClean="0"/>
          </a:p>
          <a:p>
            <a:pPr marL="0" indent="0">
              <a:buNone/>
            </a:pPr>
            <a:endParaRPr lang="hu-HU" sz="2400" b="1" dirty="0"/>
          </a:p>
          <a:p>
            <a:pPr marL="0" indent="0">
              <a:buNone/>
            </a:pPr>
            <a:endParaRPr lang="hu-HU" sz="2400" b="1" dirty="0" smtClean="0"/>
          </a:p>
          <a:p>
            <a:pPr marL="0" indent="0">
              <a:buNone/>
            </a:pPr>
            <a:r>
              <a:rPr lang="hu-HU" sz="1700" dirty="0"/>
              <a:t>forrás: ado.hu</a:t>
            </a:r>
          </a:p>
          <a:p>
            <a:pPr marL="0" indent="0">
              <a:buNone/>
            </a:pPr>
            <a:r>
              <a:rPr lang="hu-HU" sz="2400" b="1" dirty="0" smtClean="0"/>
              <a:t>Mindhárom </a:t>
            </a:r>
            <a:r>
              <a:rPr lang="hu-HU" sz="2400" b="1" dirty="0"/>
              <a:t>esetben a vállalkozás meg kell hogy feleljen a függetlenségi kritériumoknak. (ez pályázatoknál kiemelten fontos, </a:t>
            </a:r>
            <a:r>
              <a:rPr lang="hu-HU" sz="2400" b="1" dirty="0" err="1"/>
              <a:t>legfőbbként</a:t>
            </a:r>
            <a:r>
              <a:rPr lang="hu-HU" sz="2400" b="1" dirty="0"/>
              <a:t> a kis és közepes vállalkozásokat segítő Európai uniós pályázatoknál.)</a:t>
            </a:r>
            <a:endParaRPr lang="hu-HU" sz="2400" dirty="0"/>
          </a:p>
          <a:p>
            <a:pPr marL="0" indent="0">
              <a:buNone/>
            </a:pPr>
            <a:r>
              <a:rPr lang="hu-HU" sz="2400" dirty="0"/>
              <a:t>J</a:t>
            </a:r>
            <a:r>
              <a:rPr lang="hu-HU" sz="2400" dirty="0" smtClean="0"/>
              <a:t>elentős </a:t>
            </a:r>
            <a:r>
              <a:rPr lang="hu-HU" sz="2400" dirty="0"/>
              <a:t>tulajdoni részesedése van más vállalkozásban (50% felett), vagy egyéb részesedési viszonyban áll más vállalkozásban</a:t>
            </a:r>
          </a:p>
        </p:txBody>
      </p:sp>
      <p:pic>
        <p:nvPicPr>
          <p:cNvPr id="4" name="Tartalom helye 3" descr="https://ado.hu/images/615x/resize/kkv_u6aehbvo.jpg?v=1"/>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476672"/>
            <a:ext cx="7416824" cy="3744416"/>
          </a:xfrm>
          <a:prstGeom prst="rect">
            <a:avLst/>
          </a:prstGeom>
          <a:noFill/>
          <a:ln>
            <a:noFill/>
          </a:ln>
        </p:spPr>
      </p:pic>
    </p:spTree>
    <p:extLst>
      <p:ext uri="{BB962C8B-B14F-4D97-AF65-F5344CB8AC3E}">
        <p14:creationId xmlns:p14="http://schemas.microsoft.com/office/powerpoint/2010/main" val="1426984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642194"/>
          </a:xfrm>
        </p:spPr>
        <p:txBody>
          <a:bodyPr>
            <a:noAutofit/>
          </a:bodyPr>
          <a:lstStyle/>
          <a:p>
            <a:r>
              <a:rPr lang="hu-HU" sz="3400" b="1" dirty="0"/>
              <a:t>Magyarországon a működő vállalkozások között a kis-és közepes méretűek dominálnak</a:t>
            </a:r>
            <a:endParaRPr lang="hu-HU" sz="3400" dirty="0"/>
          </a:p>
        </p:txBody>
      </p:sp>
      <p:sp>
        <p:nvSpPr>
          <p:cNvPr id="3" name="Tartalom helye 2"/>
          <p:cNvSpPr>
            <a:spLocks noGrp="1"/>
          </p:cNvSpPr>
          <p:nvPr>
            <p:ph idx="1"/>
          </p:nvPr>
        </p:nvSpPr>
        <p:spPr>
          <a:xfrm>
            <a:off x="457200" y="2204864"/>
            <a:ext cx="8229600" cy="3921299"/>
          </a:xfrm>
        </p:spPr>
        <p:txBody>
          <a:bodyPr>
            <a:normAutofit/>
          </a:bodyPr>
          <a:lstStyle/>
          <a:p>
            <a:pPr marL="0" indent="0">
              <a:buNone/>
            </a:pPr>
            <a:r>
              <a:rPr lang="hu-HU" dirty="0"/>
              <a:t>számokban, 2017-es adatok alapján:</a:t>
            </a:r>
          </a:p>
          <a:p>
            <a:r>
              <a:rPr lang="hu-HU" dirty="0" smtClean="0"/>
              <a:t>Egyéni </a:t>
            </a:r>
            <a:r>
              <a:rPr lang="hu-HU" dirty="0"/>
              <a:t>vállalkozó                          </a:t>
            </a:r>
            <a:r>
              <a:rPr lang="hu-HU" dirty="0" smtClean="0"/>
              <a:t>	450 </a:t>
            </a:r>
            <a:r>
              <a:rPr lang="hu-HU" dirty="0"/>
              <a:t>901</a:t>
            </a:r>
          </a:p>
          <a:p>
            <a:r>
              <a:rPr lang="hu-HU" dirty="0"/>
              <a:t>Korlátolt felelősségű társaság        </a:t>
            </a:r>
            <a:r>
              <a:rPr lang="hu-HU" dirty="0" smtClean="0"/>
              <a:t>	380 </a:t>
            </a:r>
            <a:r>
              <a:rPr lang="hu-HU" dirty="0"/>
              <a:t>082</a:t>
            </a:r>
          </a:p>
          <a:p>
            <a:r>
              <a:rPr lang="hu-HU" dirty="0"/>
              <a:t>Betéti társaság                       </a:t>
            </a:r>
            <a:r>
              <a:rPr lang="hu-HU" dirty="0" smtClean="0"/>
              <a:t>		126 </a:t>
            </a:r>
            <a:r>
              <a:rPr lang="hu-HU" dirty="0"/>
              <a:t>825</a:t>
            </a:r>
          </a:p>
          <a:p>
            <a:r>
              <a:rPr lang="hu-HU" dirty="0"/>
              <a:t>Közkereseti társaság                        </a:t>
            </a:r>
            <a:r>
              <a:rPr lang="hu-HU" dirty="0" smtClean="0"/>
              <a:t>	    3 </a:t>
            </a:r>
            <a:r>
              <a:rPr lang="hu-HU" dirty="0"/>
              <a:t>299</a:t>
            </a:r>
          </a:p>
          <a:p>
            <a:r>
              <a:rPr lang="hu-HU" dirty="0"/>
              <a:t>Részvénytársaság                           </a:t>
            </a:r>
            <a:r>
              <a:rPr lang="hu-HU" dirty="0" smtClean="0"/>
              <a:t>	    </a:t>
            </a:r>
            <a:r>
              <a:rPr lang="hu-HU" dirty="0"/>
              <a:t>6 </a:t>
            </a:r>
            <a:r>
              <a:rPr lang="hu-HU" dirty="0" smtClean="0"/>
              <a:t>783</a:t>
            </a:r>
          </a:p>
          <a:p>
            <a:pPr marL="0" indent="0">
              <a:buNone/>
            </a:pPr>
            <a:r>
              <a:rPr lang="hu-HU" sz="1600" dirty="0" smtClean="0"/>
              <a:t>Forrás: KSH</a:t>
            </a:r>
            <a:endParaRPr lang="hu-HU" sz="1600" dirty="0"/>
          </a:p>
          <a:p>
            <a:endParaRPr lang="hu-HU" dirty="0"/>
          </a:p>
        </p:txBody>
      </p:sp>
    </p:spTree>
    <p:extLst>
      <p:ext uri="{BB962C8B-B14F-4D97-AF65-F5344CB8AC3E}">
        <p14:creationId xmlns:p14="http://schemas.microsoft.com/office/powerpoint/2010/main" val="3123882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Vállalkozási formák közötti választás </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b="1" dirty="0"/>
              <a:t>(figyelembeveendő szempontok</a:t>
            </a:r>
            <a:r>
              <a:rPr lang="hu-HU" b="1" dirty="0" smtClean="0"/>
              <a:t>)</a:t>
            </a:r>
          </a:p>
          <a:p>
            <a:r>
              <a:rPr lang="hu-HU" dirty="0" smtClean="0"/>
              <a:t>befektetési </a:t>
            </a:r>
            <a:r>
              <a:rPr lang="hu-HU" dirty="0"/>
              <a:t>cél</a:t>
            </a:r>
          </a:p>
          <a:p>
            <a:r>
              <a:rPr lang="hu-HU" dirty="0" smtClean="0"/>
              <a:t>jogszabályi </a:t>
            </a:r>
            <a:r>
              <a:rPr lang="hu-HU" dirty="0"/>
              <a:t>előírások</a:t>
            </a:r>
          </a:p>
          <a:p>
            <a:r>
              <a:rPr lang="hu-HU" dirty="0" smtClean="0"/>
              <a:t>alapítói </a:t>
            </a:r>
            <a:r>
              <a:rPr lang="hu-HU" dirty="0"/>
              <a:t>vagyon (alaptőke) nagysága</a:t>
            </a:r>
          </a:p>
          <a:p>
            <a:r>
              <a:rPr lang="hu-HU" dirty="0" smtClean="0"/>
              <a:t>tőkeszükséglet</a:t>
            </a:r>
            <a:r>
              <a:rPr lang="hu-HU" dirty="0"/>
              <a:t>, alapítási költségek</a:t>
            </a:r>
          </a:p>
          <a:p>
            <a:r>
              <a:rPr lang="hu-HU" dirty="0" smtClean="0"/>
              <a:t>finanszírozási </a:t>
            </a:r>
            <a:r>
              <a:rPr lang="hu-HU" dirty="0"/>
              <a:t>lehetőségek</a:t>
            </a:r>
          </a:p>
          <a:p>
            <a:r>
              <a:rPr lang="hu-HU" dirty="0" smtClean="0"/>
              <a:t>tulajdonosi </a:t>
            </a:r>
            <a:r>
              <a:rPr lang="hu-HU" dirty="0"/>
              <a:t>viszonyok, irányításban való részvétel</a:t>
            </a:r>
          </a:p>
          <a:p>
            <a:r>
              <a:rPr lang="hu-HU" dirty="0" smtClean="0"/>
              <a:t>felelősségi </a:t>
            </a:r>
            <a:r>
              <a:rPr lang="hu-HU" dirty="0"/>
              <a:t>fokozatok</a:t>
            </a:r>
          </a:p>
          <a:p>
            <a:r>
              <a:rPr lang="hu-HU" dirty="0" smtClean="0"/>
              <a:t>kilépés </a:t>
            </a:r>
            <a:r>
              <a:rPr lang="hu-HU" dirty="0"/>
              <a:t>lehetősége</a:t>
            </a:r>
          </a:p>
          <a:p>
            <a:endParaRPr lang="hu-HU" dirty="0"/>
          </a:p>
        </p:txBody>
      </p:sp>
    </p:spTree>
    <p:extLst>
      <p:ext uri="{BB962C8B-B14F-4D97-AF65-F5344CB8AC3E}">
        <p14:creationId xmlns:p14="http://schemas.microsoft.com/office/powerpoint/2010/main" val="1407123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Vállalkozási </a:t>
            </a:r>
            <a:r>
              <a:rPr lang="hu-HU" b="1" dirty="0" smtClean="0"/>
              <a:t>formák</a:t>
            </a:r>
            <a:endParaRPr lang="hu-HU" dirty="0"/>
          </a:p>
        </p:txBody>
      </p:sp>
      <p:sp>
        <p:nvSpPr>
          <p:cNvPr id="3" name="Tartalom helye 2"/>
          <p:cNvSpPr>
            <a:spLocks noGrp="1"/>
          </p:cNvSpPr>
          <p:nvPr>
            <p:ph idx="1"/>
          </p:nvPr>
        </p:nvSpPr>
        <p:spPr/>
        <p:txBody>
          <a:bodyPr>
            <a:normAutofit/>
          </a:bodyPr>
          <a:lstStyle/>
          <a:p>
            <a:pPr lvl="0"/>
            <a:r>
              <a:rPr lang="hu-HU" dirty="0"/>
              <a:t>Egyéni </a:t>
            </a:r>
            <a:r>
              <a:rPr lang="hu-HU" dirty="0" smtClean="0"/>
              <a:t>vállalkozás</a:t>
            </a:r>
            <a:r>
              <a:rPr lang="hu-HU" dirty="0"/>
              <a:t> </a:t>
            </a:r>
          </a:p>
          <a:p>
            <a:pPr lvl="0"/>
            <a:r>
              <a:rPr lang="hu-HU" dirty="0" smtClean="0"/>
              <a:t>Szövetkezet</a:t>
            </a:r>
            <a:endParaRPr lang="hu-HU" dirty="0"/>
          </a:p>
          <a:p>
            <a:pPr lvl="0"/>
            <a:r>
              <a:rPr lang="hu-HU" dirty="0"/>
              <a:t>Gazdasági </a:t>
            </a:r>
            <a:r>
              <a:rPr lang="hu-HU" dirty="0" smtClean="0"/>
              <a:t>társaság</a:t>
            </a:r>
            <a:endParaRPr lang="hu-HU" dirty="0"/>
          </a:p>
          <a:p>
            <a:pPr lvl="0"/>
            <a:r>
              <a:rPr lang="hu-HU" dirty="0"/>
              <a:t>Közkereseti társaság (</a:t>
            </a:r>
            <a:r>
              <a:rPr lang="hu-HU" dirty="0" err="1"/>
              <a:t>kkt</a:t>
            </a:r>
            <a:r>
              <a:rPr lang="hu-HU" dirty="0" smtClean="0"/>
              <a:t>)</a:t>
            </a:r>
            <a:endParaRPr lang="hu-HU" dirty="0"/>
          </a:p>
          <a:p>
            <a:pPr lvl="0"/>
            <a:r>
              <a:rPr lang="hu-HU" dirty="0"/>
              <a:t>betéti társaság (bt</a:t>
            </a:r>
            <a:r>
              <a:rPr lang="hu-HU" dirty="0" smtClean="0"/>
              <a:t>)</a:t>
            </a:r>
            <a:endParaRPr lang="hu-HU" dirty="0"/>
          </a:p>
          <a:p>
            <a:pPr lvl="0"/>
            <a:r>
              <a:rPr lang="hu-HU" dirty="0"/>
              <a:t>korlátolt felelősségű társaság (kft</a:t>
            </a:r>
            <a:r>
              <a:rPr lang="hu-HU" dirty="0" smtClean="0"/>
              <a:t>)</a:t>
            </a:r>
            <a:endParaRPr lang="hu-HU" dirty="0"/>
          </a:p>
          <a:p>
            <a:pPr lvl="0"/>
            <a:r>
              <a:rPr lang="hu-HU" dirty="0"/>
              <a:t>részvénytársaság (</a:t>
            </a:r>
            <a:r>
              <a:rPr lang="hu-HU" dirty="0" err="1"/>
              <a:t>rt</a:t>
            </a:r>
            <a:r>
              <a:rPr lang="hu-HU" dirty="0"/>
              <a:t>)</a:t>
            </a:r>
          </a:p>
          <a:p>
            <a:endParaRPr lang="hu-HU" dirty="0"/>
          </a:p>
        </p:txBody>
      </p:sp>
    </p:spTree>
    <p:extLst>
      <p:ext uri="{BB962C8B-B14F-4D97-AF65-F5344CB8AC3E}">
        <p14:creationId xmlns:p14="http://schemas.microsoft.com/office/powerpoint/2010/main" val="4183625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Egyéni </a:t>
            </a:r>
            <a:r>
              <a:rPr lang="hu-HU" b="1" dirty="0" smtClean="0"/>
              <a:t>vállalkozó</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Az </a:t>
            </a:r>
            <a:r>
              <a:rPr lang="hu-HU" dirty="0"/>
              <a:t>egyéni vállalkozó egyéni vállalkozói tevékenységéből eredő kötelezettségeiért teljes vagyonával felel. </a:t>
            </a:r>
          </a:p>
          <a:p>
            <a:r>
              <a:rPr lang="hu-HU" dirty="0" smtClean="0"/>
              <a:t>Az </a:t>
            </a:r>
            <a:r>
              <a:rPr lang="hu-HU" dirty="0"/>
              <a:t>egyéni vállalkozó több tevékenységet folytathat, tevékenységét több telephelyen, fióktelepen végezheti. </a:t>
            </a:r>
          </a:p>
          <a:p>
            <a:r>
              <a:rPr lang="hu-HU" dirty="0"/>
              <a:t>Ha valamely gazdasági tevékenység gyakorlását jogszabály vagy hatósági engedélyhez köti, az egyéni vállalkozó e tevékenységét csak az engedély birtokában kezdheti meg, illetve végezheti.</a:t>
            </a:r>
          </a:p>
          <a:p>
            <a:r>
              <a:rPr lang="hu-HU" dirty="0" smtClean="0"/>
              <a:t>Az </a:t>
            </a:r>
            <a:r>
              <a:rPr lang="hu-HU" dirty="0"/>
              <a:t>egyéni vállalkozó közreműködőként alkalmazottat, segítő családtagot és akár tanulót is foglalkoztathat.</a:t>
            </a:r>
          </a:p>
        </p:txBody>
      </p:sp>
    </p:spTree>
    <p:extLst>
      <p:ext uri="{BB962C8B-B14F-4D97-AF65-F5344CB8AC3E}">
        <p14:creationId xmlns:p14="http://schemas.microsoft.com/office/powerpoint/2010/main" val="2279925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Egyéni </a:t>
            </a:r>
            <a:r>
              <a:rPr lang="hu-HU" b="1" dirty="0" smtClean="0"/>
              <a:t>vállalkozó</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egyéni </a:t>
            </a:r>
            <a:r>
              <a:rPr lang="hu-HU" dirty="0"/>
              <a:t>vállalkozásnak számít a devizajogszabályok szerint belföldinek minősülő természetes személy üzletszerű –saját nevében és kockázatára, rendszeresen, haszonszerzés céljából folytatott –gazdasági tevékenységet </a:t>
            </a:r>
            <a:r>
              <a:rPr lang="hu-HU" dirty="0" smtClean="0"/>
              <a:t>végez</a:t>
            </a:r>
            <a:endParaRPr lang="hu-HU" dirty="0"/>
          </a:p>
          <a:p>
            <a:r>
              <a:rPr lang="hu-HU" dirty="0" smtClean="0"/>
              <a:t>devizabelföldi</a:t>
            </a:r>
            <a:r>
              <a:rPr lang="hu-HU" dirty="0"/>
              <a:t>: magyar állampolgár és állandó lakóhelye Magyarországon van, illetve külföldi állampolgár, de magyarországi lakhatási engedélye </a:t>
            </a:r>
            <a:r>
              <a:rPr lang="hu-HU" dirty="0" smtClean="0"/>
              <a:t>van</a:t>
            </a:r>
            <a:endParaRPr lang="hu-HU" dirty="0"/>
          </a:p>
          <a:p>
            <a:r>
              <a:rPr lang="hu-HU" dirty="0" smtClean="0"/>
              <a:t>cselekvőképes </a:t>
            </a:r>
            <a:r>
              <a:rPr lang="hu-HU" dirty="0"/>
              <a:t>(érvényes jognyilatkozatot tehet, szerződést köthet, nagykorú</a:t>
            </a:r>
            <a:r>
              <a:rPr lang="hu-HU" dirty="0" smtClean="0"/>
              <a:t>)</a:t>
            </a:r>
            <a:endParaRPr lang="hu-HU" dirty="0"/>
          </a:p>
          <a:p>
            <a:r>
              <a:rPr lang="hu-HU" dirty="0" smtClean="0"/>
              <a:t>nincs </a:t>
            </a:r>
            <a:r>
              <a:rPr lang="hu-HU" dirty="0"/>
              <a:t>kizárva az egyéni vállalkozás </a:t>
            </a:r>
            <a:r>
              <a:rPr lang="hu-HU" dirty="0" smtClean="0"/>
              <a:t>gyakorlásából (pl</a:t>
            </a:r>
            <a:r>
              <a:rPr lang="hu-HU" dirty="0"/>
              <a:t>. vagyon elleni vagy a közéleti tisztaságot sértő bűncselekmény miatt szabadságvesztésre ítélték)</a:t>
            </a:r>
          </a:p>
          <a:p>
            <a:endParaRPr lang="hu-HU" dirty="0"/>
          </a:p>
        </p:txBody>
      </p:sp>
    </p:spTree>
    <p:extLst>
      <p:ext uri="{BB962C8B-B14F-4D97-AF65-F5344CB8AC3E}">
        <p14:creationId xmlns:p14="http://schemas.microsoft.com/office/powerpoint/2010/main" val="2386490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Ki nem lehet egyéni vállalkozó?</a:t>
            </a:r>
            <a:endParaRPr lang="hu-HU" dirty="0"/>
          </a:p>
        </p:txBody>
      </p:sp>
      <p:sp>
        <p:nvSpPr>
          <p:cNvPr id="3" name="Tartalom helye 2"/>
          <p:cNvSpPr>
            <a:spLocks noGrp="1"/>
          </p:cNvSpPr>
          <p:nvPr>
            <p:ph idx="1"/>
          </p:nvPr>
        </p:nvSpPr>
        <p:spPr/>
        <p:txBody>
          <a:bodyPr>
            <a:normAutofit fontScale="62500" lnSpcReduction="20000"/>
          </a:bodyPr>
          <a:lstStyle/>
          <a:p>
            <a:r>
              <a:rPr lang="hu-HU" dirty="0" smtClean="0"/>
              <a:t>akit </a:t>
            </a:r>
            <a:r>
              <a:rPr lang="hu-HU" dirty="0"/>
              <a:t>gazdasági, vagyon elleni vagy a közélet tisztaságát sértő bűncselekmény miatt jogerősen, végrehajtandó szabadságvesztésre ítéltek (ameddig nem mentesült a büntetőítélet hátrányos jogkövetkezményei alól); </a:t>
            </a:r>
          </a:p>
          <a:p>
            <a:r>
              <a:rPr lang="hu-HU" dirty="0" smtClean="0"/>
              <a:t>akit </a:t>
            </a:r>
            <a:r>
              <a:rPr lang="hu-HU" dirty="0"/>
              <a:t>egyéb szándékos bűncselekmény miatt egy évet meghaladó végrehajtandó szabadságvesztésre ítéltek (ameddig nem mentesült a büntetőítélet hátrányos jogkövetkezményei alól); </a:t>
            </a:r>
          </a:p>
          <a:p>
            <a:r>
              <a:rPr lang="hu-HU" dirty="0" smtClean="0"/>
              <a:t>akit </a:t>
            </a:r>
            <a:r>
              <a:rPr lang="hu-HU" dirty="0"/>
              <a:t>valamely foglalkozástól a bíróság eltiltott, az ítélet hatálya alatt az abban megjelölt tevékenységre; </a:t>
            </a:r>
          </a:p>
          <a:p>
            <a:r>
              <a:rPr lang="hu-HU" dirty="0" smtClean="0"/>
              <a:t>aki </a:t>
            </a:r>
            <a:r>
              <a:rPr lang="hu-HU" dirty="0"/>
              <a:t>egyéb jogszabályban meghatározott, a tevékenységre előírt foglalkoztatási tilalom alá esik; </a:t>
            </a:r>
          </a:p>
          <a:p>
            <a:r>
              <a:rPr lang="hu-HU" dirty="0" smtClean="0"/>
              <a:t>aki </a:t>
            </a:r>
            <a:r>
              <a:rPr lang="hu-HU" dirty="0"/>
              <a:t>gazdasági társaságnak korlátlanul felelős tagja;</a:t>
            </a:r>
          </a:p>
          <a:p>
            <a:r>
              <a:rPr lang="hu-HU" dirty="0" smtClean="0"/>
              <a:t>akinek </a:t>
            </a:r>
            <a:r>
              <a:rPr lang="hu-HU" dirty="0"/>
              <a:t>korábban kiadott vállalkozói igazolványát adó-, vámtartozás, illetve adatszolgáltatási, nyilvántartási kötelezettség megszegése miatt visszavonták, és tartozását még rendezte; </a:t>
            </a:r>
          </a:p>
          <a:p>
            <a:r>
              <a:rPr lang="hu-HU" dirty="0" smtClean="0"/>
              <a:t>akinek </a:t>
            </a:r>
            <a:r>
              <a:rPr lang="hu-HU" dirty="0"/>
              <a:t>adó-, vám-vagy társadalombiztosítási tartozása van</a:t>
            </a:r>
          </a:p>
          <a:p>
            <a:endParaRPr lang="hu-HU" dirty="0"/>
          </a:p>
        </p:txBody>
      </p:sp>
    </p:spTree>
    <p:extLst>
      <p:ext uri="{BB962C8B-B14F-4D97-AF65-F5344CB8AC3E}">
        <p14:creationId xmlns:p14="http://schemas.microsoft.com/office/powerpoint/2010/main" val="452434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Egyéni </a:t>
            </a:r>
            <a:r>
              <a:rPr lang="hu-HU" b="1" dirty="0" smtClean="0"/>
              <a:t>vállalkozás</a:t>
            </a:r>
            <a:endParaRPr lang="hu-HU" dirty="0"/>
          </a:p>
        </p:txBody>
      </p:sp>
      <p:sp>
        <p:nvSpPr>
          <p:cNvPr id="3" name="Tartalom helye 2"/>
          <p:cNvSpPr>
            <a:spLocks noGrp="1"/>
          </p:cNvSpPr>
          <p:nvPr>
            <p:ph idx="1"/>
          </p:nvPr>
        </p:nvSpPr>
        <p:spPr/>
        <p:txBody>
          <a:bodyPr>
            <a:normAutofit fontScale="70000" lnSpcReduction="20000"/>
          </a:bodyPr>
          <a:lstStyle/>
          <a:p>
            <a:pPr marL="0" indent="0">
              <a:buNone/>
            </a:pPr>
            <a:r>
              <a:rPr lang="hu-HU" b="1" dirty="0"/>
              <a:t>Legegyszerűbb vállalkozási forma:</a:t>
            </a:r>
            <a:endParaRPr lang="hu-HU" dirty="0"/>
          </a:p>
          <a:p>
            <a:r>
              <a:rPr lang="hu-HU" dirty="0" smtClean="0"/>
              <a:t>nincs </a:t>
            </a:r>
            <a:r>
              <a:rPr lang="hu-HU" dirty="0"/>
              <a:t>alapító okirat és alapító vagyon, a szervezet egyetlen személy tulajdonában van</a:t>
            </a:r>
          </a:p>
          <a:p>
            <a:r>
              <a:rPr lang="hu-HU" dirty="0" smtClean="0"/>
              <a:t>egyedül </a:t>
            </a:r>
            <a:r>
              <a:rPr lang="hu-HU" dirty="0"/>
              <a:t>biztosítja a tőkét és egy egyedül dönt</a:t>
            </a:r>
          </a:p>
          <a:p>
            <a:r>
              <a:rPr lang="hu-HU" dirty="0" smtClean="0"/>
              <a:t>bármely </a:t>
            </a:r>
            <a:r>
              <a:rPr lang="hu-HU" dirty="0"/>
              <a:t>jogszabály által nem tiltott tevékenységet folytathat </a:t>
            </a:r>
          </a:p>
          <a:p>
            <a:pPr marL="0" indent="0">
              <a:buNone/>
            </a:pPr>
            <a:r>
              <a:rPr lang="hu-HU" dirty="0"/>
              <a:t> </a:t>
            </a:r>
          </a:p>
          <a:p>
            <a:r>
              <a:rPr lang="hu-HU" b="1" dirty="0"/>
              <a:t>További előnyök: </a:t>
            </a:r>
            <a:r>
              <a:rPr lang="hu-HU" dirty="0"/>
              <a:t>alapítás és megszüntetés egyszerűsége, üzletmenetre vonatkozó nyilvános adatszolgáltatási kötelezettség hiánya, adózási kedvezmények, bedolgozót, alkalmazottat és családtagot foglalkoztathat. Vállalkozás szüneteltethető.</a:t>
            </a:r>
          </a:p>
          <a:p>
            <a:r>
              <a:rPr lang="hu-HU" b="1" dirty="0"/>
              <a:t>Hátrányok: </a:t>
            </a:r>
            <a:r>
              <a:rPr lang="hu-HU" dirty="0"/>
              <a:t>szerényebb profit lehetőségek, korlátozott a pénzügyi erőforrásokhoz jutás, sokoldalú követelmények a vállalkozóval szemben, korlátlan vagyoni felelősség. </a:t>
            </a:r>
          </a:p>
          <a:p>
            <a:endParaRPr lang="hu-HU" dirty="0"/>
          </a:p>
        </p:txBody>
      </p:sp>
    </p:spTree>
    <p:extLst>
      <p:ext uri="{BB962C8B-B14F-4D97-AF65-F5344CB8AC3E}">
        <p14:creationId xmlns:p14="http://schemas.microsoft.com/office/powerpoint/2010/main" val="1725723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A vállalkozói tevékenység </a:t>
            </a:r>
            <a:r>
              <a:rPr lang="hu-HU" b="1" dirty="0" smtClean="0"/>
              <a:t>megszűnése</a:t>
            </a:r>
            <a:endParaRPr lang="hu-HU" dirty="0"/>
          </a:p>
        </p:txBody>
      </p:sp>
      <p:sp>
        <p:nvSpPr>
          <p:cNvPr id="3" name="Tartalom helye 2"/>
          <p:cNvSpPr>
            <a:spLocks noGrp="1"/>
          </p:cNvSpPr>
          <p:nvPr>
            <p:ph idx="1"/>
          </p:nvPr>
        </p:nvSpPr>
        <p:spPr/>
        <p:txBody>
          <a:bodyPr/>
          <a:lstStyle/>
          <a:p>
            <a:r>
              <a:rPr lang="hu-HU" dirty="0" smtClean="0"/>
              <a:t>A </a:t>
            </a:r>
            <a:r>
              <a:rPr lang="hu-HU" dirty="0"/>
              <a:t>vállalkozói </a:t>
            </a:r>
            <a:r>
              <a:rPr lang="hu-HU" dirty="0" smtClean="0"/>
              <a:t>engedély </a:t>
            </a:r>
            <a:r>
              <a:rPr lang="hu-HU" dirty="0"/>
              <a:t>visszaadásával </a:t>
            </a:r>
          </a:p>
          <a:p>
            <a:r>
              <a:rPr lang="hu-HU" dirty="0" smtClean="0"/>
              <a:t>A </a:t>
            </a:r>
            <a:r>
              <a:rPr lang="hu-HU" dirty="0"/>
              <a:t>vállalkozói </a:t>
            </a:r>
            <a:r>
              <a:rPr lang="hu-HU" dirty="0" smtClean="0"/>
              <a:t>engedély </a:t>
            </a:r>
            <a:r>
              <a:rPr lang="hu-HU" dirty="0"/>
              <a:t>visszavonásával</a:t>
            </a:r>
          </a:p>
          <a:p>
            <a:r>
              <a:rPr lang="hu-HU" dirty="0" smtClean="0"/>
              <a:t>A </a:t>
            </a:r>
            <a:r>
              <a:rPr lang="hu-HU" dirty="0"/>
              <a:t>vállalkozás bukásával vagy annak cselekvőképességének elvesztésével </a:t>
            </a:r>
          </a:p>
        </p:txBody>
      </p:sp>
    </p:spTree>
    <p:extLst>
      <p:ext uri="{BB962C8B-B14F-4D97-AF65-F5344CB8AC3E}">
        <p14:creationId xmlns:p14="http://schemas.microsoft.com/office/powerpoint/2010/main" val="322026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alkalmazotti státusz</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a:t>Az </a:t>
            </a:r>
            <a:r>
              <a:rPr lang="hu-HU" b="1" dirty="0"/>
              <a:t>alkalmazotti státusz: </a:t>
            </a:r>
            <a:r>
              <a:rPr lang="hu-HU" dirty="0"/>
              <a:t>egy már korábban létrejött, illetve valaki által alapított cégnél, vállalatnál történő elhelyezkedést jelenti. Ekkor a munkavállaló bekerül egy adott pozícióba, mely gyakran specifikus feladatok ellátását jelenti. Persze attól is függ, hogy kis cégnél vagy nagy cégnél vállal‐e munkát az ember. Gyakori az az eset, amikor több feladatot kell ellátni egyetlen pozíción belül. Az alkalmazotti státusznál a legtöbb esetben garantált a biztos jövedelem, azonban nem mi vagyunk a teljes mértékű döntéshozók és folyamatosan be kell számolnunk feletteseinknek tevékenységünkről.</a:t>
            </a:r>
          </a:p>
          <a:p>
            <a:endParaRPr lang="hu-HU" dirty="0"/>
          </a:p>
        </p:txBody>
      </p:sp>
    </p:spTree>
    <p:extLst>
      <p:ext uri="{BB962C8B-B14F-4D97-AF65-F5344CB8AC3E}">
        <p14:creationId xmlns:p14="http://schemas.microsoft.com/office/powerpoint/2010/main" val="9295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Gazdasági társaságok </a:t>
            </a:r>
            <a:endParaRPr lang="hu-HU" dirty="0"/>
          </a:p>
        </p:txBody>
      </p:sp>
      <p:sp>
        <p:nvSpPr>
          <p:cNvPr id="3" name="Tartalom helye 2"/>
          <p:cNvSpPr>
            <a:spLocks noGrp="1"/>
          </p:cNvSpPr>
          <p:nvPr>
            <p:ph idx="1"/>
          </p:nvPr>
        </p:nvSpPr>
        <p:spPr/>
        <p:txBody>
          <a:bodyPr>
            <a:normAutofit fontScale="70000" lnSpcReduction="20000"/>
          </a:bodyPr>
          <a:lstStyle/>
          <a:p>
            <a:pPr marL="0" indent="0">
              <a:buNone/>
            </a:pPr>
            <a:r>
              <a:rPr lang="hu-HU" dirty="0"/>
              <a:t> Az alapításban részt vehetnek:</a:t>
            </a:r>
          </a:p>
          <a:p>
            <a:pPr marL="0" indent="0">
              <a:buNone/>
            </a:pPr>
            <a:endParaRPr lang="hu-HU" dirty="0"/>
          </a:p>
          <a:p>
            <a:r>
              <a:rPr lang="hu-HU" dirty="0"/>
              <a:t>a)- Természetes személyek</a:t>
            </a:r>
          </a:p>
          <a:p>
            <a:r>
              <a:rPr lang="hu-HU" dirty="0"/>
              <a:t>b)- Jogi személyek</a:t>
            </a:r>
          </a:p>
          <a:p>
            <a:pPr marL="0" indent="0">
              <a:buNone/>
            </a:pPr>
            <a:r>
              <a:rPr lang="hu-HU" dirty="0"/>
              <a:t> </a:t>
            </a:r>
          </a:p>
          <a:p>
            <a:pPr marL="0" indent="0">
              <a:buNone/>
            </a:pPr>
            <a:r>
              <a:rPr lang="hu-HU" dirty="0"/>
              <a:t>Önálló jogi személy: </a:t>
            </a:r>
          </a:p>
          <a:p>
            <a:pPr lvl="0"/>
            <a:r>
              <a:rPr lang="hu-HU" dirty="0"/>
              <a:t>Állandó szervezettel rendelkezik, amely szervezet a tulajdonosok változása esetén is változatlan formában működik tovább.</a:t>
            </a:r>
          </a:p>
          <a:p>
            <a:pPr lvl="0"/>
            <a:r>
              <a:rPr lang="hu-HU" dirty="0"/>
              <a:t>Önálló, a tulajdonos/októl elkülönített vagyonnal rendelkezik</a:t>
            </a:r>
          </a:p>
          <a:p>
            <a:pPr lvl="0"/>
            <a:r>
              <a:rPr lang="hu-HU" dirty="0"/>
              <a:t>Vagyoni felelőséggel tartoznak a tevékenységükért, de kizárólagosan a vállalkozás saját vagyonának mértékéig. (</a:t>
            </a:r>
            <a:r>
              <a:rPr lang="hu-HU" dirty="0" err="1"/>
              <a:t>kiv</a:t>
            </a:r>
            <a:r>
              <a:rPr lang="hu-HU" dirty="0"/>
              <a:t>: ügyvezető (tulajdonos) anyagi fellelősége, bűncselekmény, csőd és felszámolási eljárás egyes eseteiben)</a:t>
            </a:r>
          </a:p>
          <a:p>
            <a:endParaRPr lang="hu-HU" dirty="0"/>
          </a:p>
        </p:txBody>
      </p:sp>
    </p:spTree>
    <p:extLst>
      <p:ext uri="{BB962C8B-B14F-4D97-AF65-F5344CB8AC3E}">
        <p14:creationId xmlns:p14="http://schemas.microsoft.com/office/powerpoint/2010/main" val="601705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A következő formákban működtethetők</a:t>
            </a:r>
            <a:endParaRPr lang="hu-HU" dirty="0"/>
          </a:p>
        </p:txBody>
      </p:sp>
      <p:sp>
        <p:nvSpPr>
          <p:cNvPr id="3" name="Tartalom helye 2"/>
          <p:cNvSpPr>
            <a:spLocks noGrp="1"/>
          </p:cNvSpPr>
          <p:nvPr>
            <p:ph idx="1"/>
          </p:nvPr>
        </p:nvSpPr>
        <p:spPr/>
        <p:txBody>
          <a:bodyPr>
            <a:normAutofit/>
          </a:bodyPr>
          <a:lstStyle/>
          <a:p>
            <a:pPr lvl="0"/>
            <a:r>
              <a:rPr lang="hu-HU" dirty="0" smtClean="0"/>
              <a:t>közkereseti társaság</a:t>
            </a:r>
            <a:endParaRPr lang="hu-HU" dirty="0"/>
          </a:p>
          <a:p>
            <a:pPr lvl="0"/>
            <a:r>
              <a:rPr lang="hu-HU" dirty="0"/>
              <a:t>betéti társaság </a:t>
            </a:r>
          </a:p>
          <a:p>
            <a:pPr lvl="0"/>
            <a:r>
              <a:rPr lang="hu-HU" dirty="0"/>
              <a:t>korlátolt felelősségű társaság </a:t>
            </a:r>
          </a:p>
          <a:p>
            <a:pPr lvl="0"/>
            <a:r>
              <a:rPr lang="hu-HU" dirty="0"/>
              <a:t>részvénytársaság </a:t>
            </a:r>
          </a:p>
          <a:p>
            <a:pPr marL="0" indent="0">
              <a:buNone/>
            </a:pPr>
            <a:endParaRPr lang="hu-HU" dirty="0"/>
          </a:p>
          <a:p>
            <a:pPr marL="0" indent="0">
              <a:buNone/>
            </a:pPr>
            <a:endParaRPr lang="hu-HU" dirty="0"/>
          </a:p>
          <a:p>
            <a:pPr marL="0" indent="0">
              <a:buNone/>
            </a:pPr>
            <a:r>
              <a:rPr lang="hu-HU" dirty="0"/>
              <a:t>(Törvényességi felügyeletet a cégbíróság látja el)</a:t>
            </a:r>
          </a:p>
          <a:p>
            <a:endParaRPr lang="hu-HU" dirty="0"/>
          </a:p>
        </p:txBody>
      </p:sp>
    </p:spTree>
    <p:extLst>
      <p:ext uri="{BB962C8B-B14F-4D97-AF65-F5344CB8AC3E}">
        <p14:creationId xmlns:p14="http://schemas.microsoft.com/office/powerpoint/2010/main" val="210141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t>Szövetkezet</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a:t>Jelentőségük a rendszerváltást követően nagy-mértékben csökkent, de vannak területek (szociális, értékesítései) ahol megújult formában megjelennek</a:t>
            </a:r>
          </a:p>
          <a:p>
            <a:pPr marL="0" indent="0">
              <a:buNone/>
            </a:pPr>
            <a:endParaRPr lang="hu-HU" dirty="0"/>
          </a:p>
          <a:p>
            <a:pPr lvl="0"/>
            <a:r>
              <a:rPr lang="hu-HU" dirty="0"/>
              <a:t>önkéntes állampolgári társulás </a:t>
            </a:r>
          </a:p>
          <a:p>
            <a:pPr lvl="0"/>
            <a:r>
              <a:rPr lang="hu-HU" dirty="0"/>
              <a:t>az állampolgárok vagyoni hozzájárulással és személyes munkával vesznek benne részt</a:t>
            </a:r>
          </a:p>
          <a:p>
            <a:pPr lvl="0"/>
            <a:r>
              <a:rPr lang="hu-HU" dirty="0"/>
              <a:t>fő testülete a közgyűlés</a:t>
            </a:r>
          </a:p>
          <a:p>
            <a:pPr lvl="0"/>
            <a:r>
              <a:rPr lang="hu-HU" dirty="0"/>
              <a:t>tartozásaiért a vagyonával felel</a:t>
            </a:r>
          </a:p>
          <a:p>
            <a:pPr lvl="0"/>
            <a:r>
              <a:rPr lang="hu-HU" dirty="0"/>
              <a:t>tagjai a részjegyük erejéig felelősek</a:t>
            </a:r>
          </a:p>
          <a:p>
            <a:endParaRPr lang="hu-HU" dirty="0"/>
          </a:p>
        </p:txBody>
      </p:sp>
    </p:spTree>
    <p:extLst>
      <p:ext uri="{BB962C8B-B14F-4D97-AF65-F5344CB8AC3E}">
        <p14:creationId xmlns:p14="http://schemas.microsoft.com/office/powerpoint/2010/main" val="30477439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Közkereseti </a:t>
            </a:r>
            <a:r>
              <a:rPr lang="hu-HU" b="1" dirty="0" smtClean="0"/>
              <a:t>társaság</a:t>
            </a:r>
            <a:endParaRPr lang="hu-HU" dirty="0"/>
          </a:p>
        </p:txBody>
      </p:sp>
      <p:sp>
        <p:nvSpPr>
          <p:cNvPr id="3" name="Tartalom helye 2"/>
          <p:cNvSpPr>
            <a:spLocks noGrp="1"/>
          </p:cNvSpPr>
          <p:nvPr>
            <p:ph idx="1"/>
          </p:nvPr>
        </p:nvSpPr>
        <p:spPr/>
        <p:txBody>
          <a:bodyPr>
            <a:normAutofit fontScale="85000" lnSpcReduction="10000"/>
          </a:bodyPr>
          <a:lstStyle/>
          <a:p>
            <a:r>
              <a:rPr lang="hu-HU" dirty="0"/>
              <a:t>Valamennyi tag korlátlanul és egyetemlegesen –saját teljes vagyonnal –felel a társasággal szembeni minden követelésért.</a:t>
            </a:r>
          </a:p>
          <a:p>
            <a:r>
              <a:rPr lang="hu-HU" dirty="0"/>
              <a:t>Állhat jogi és természetes személyekből is (minimum két tag).</a:t>
            </a:r>
          </a:p>
          <a:p>
            <a:r>
              <a:rPr lang="hu-HU" dirty="0"/>
              <a:t>Alapításához ügyvéd vagy közjegyző ellenjegyzésével ellátott, minden tag által aláírt társasági szerződés szükséges. Alapítói vagyon nagyságára előírás nincs.</a:t>
            </a:r>
          </a:p>
          <a:p>
            <a:r>
              <a:rPr lang="hu-HU" dirty="0"/>
              <a:t>Személyes közreműködés nem kötelező, de a társasági szerződésben a közreműködés módját meg kell adni…</a:t>
            </a:r>
          </a:p>
          <a:p>
            <a:r>
              <a:rPr lang="hu-HU" dirty="0"/>
              <a:t>Legfőbb döntéshozó szerv a taggyűlés.</a:t>
            </a:r>
          </a:p>
          <a:p>
            <a:endParaRPr lang="hu-HU" dirty="0"/>
          </a:p>
        </p:txBody>
      </p:sp>
    </p:spTree>
    <p:extLst>
      <p:ext uri="{BB962C8B-B14F-4D97-AF65-F5344CB8AC3E}">
        <p14:creationId xmlns:p14="http://schemas.microsoft.com/office/powerpoint/2010/main" val="437538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Betéti </a:t>
            </a:r>
            <a:r>
              <a:rPr lang="hu-HU" b="1" dirty="0" smtClean="0"/>
              <a:t>társaság</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a:t>
            </a:r>
            <a:r>
              <a:rPr lang="hu-HU" dirty="0"/>
              <a:t>beltagfelelőssége a társaság kötelezettségeiért korlátlan és egyetemleges, részvétele a   társaság munkájában kötelező. </a:t>
            </a:r>
          </a:p>
          <a:p>
            <a:r>
              <a:rPr lang="hu-HU" dirty="0" smtClean="0"/>
              <a:t>A </a:t>
            </a:r>
            <a:r>
              <a:rPr lang="hu-HU" dirty="0"/>
              <a:t>kültag csak a betétje erejéig felel, részvétele a társaság munkájában nem kötelező.</a:t>
            </a:r>
          </a:p>
          <a:p>
            <a:r>
              <a:rPr lang="hu-HU" dirty="0" smtClean="0"/>
              <a:t>Alapításhoz </a:t>
            </a:r>
            <a:r>
              <a:rPr lang="hu-HU" dirty="0"/>
              <a:t>szintúgy, mint a </a:t>
            </a:r>
            <a:r>
              <a:rPr lang="hu-HU" dirty="0" err="1"/>
              <a:t>kkt</a:t>
            </a:r>
            <a:r>
              <a:rPr lang="hu-HU" dirty="0"/>
              <a:t>.-</a:t>
            </a:r>
            <a:r>
              <a:rPr lang="hu-HU" dirty="0" err="1"/>
              <a:t>nál</a:t>
            </a:r>
            <a:r>
              <a:rPr lang="hu-HU" dirty="0"/>
              <a:t>, társasági szerződés kell.</a:t>
            </a:r>
          </a:p>
          <a:p>
            <a:r>
              <a:rPr lang="hu-HU" dirty="0" smtClean="0"/>
              <a:t>Kötelező </a:t>
            </a:r>
            <a:r>
              <a:rPr lang="hu-HU" dirty="0"/>
              <a:t>törzstőke itt sincs. </a:t>
            </a:r>
          </a:p>
          <a:p>
            <a:r>
              <a:rPr lang="hu-HU" dirty="0" smtClean="0"/>
              <a:t>A </a:t>
            </a:r>
            <a:r>
              <a:rPr lang="hu-HU" dirty="0"/>
              <a:t>legfőbb döntéshozó szerv a taggyűlés.</a:t>
            </a:r>
          </a:p>
          <a:p>
            <a:endParaRPr lang="hu-HU" dirty="0"/>
          </a:p>
        </p:txBody>
      </p:sp>
    </p:spTree>
    <p:extLst>
      <p:ext uri="{BB962C8B-B14F-4D97-AF65-F5344CB8AC3E}">
        <p14:creationId xmlns:p14="http://schemas.microsoft.com/office/powerpoint/2010/main" val="3486041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Korlátolt felelősségű </a:t>
            </a:r>
            <a:r>
              <a:rPr lang="hu-HU" b="1" dirty="0" smtClean="0"/>
              <a:t>társaság</a:t>
            </a:r>
            <a:r>
              <a:rPr lang="hu-HU" dirty="0"/>
              <a:t> </a:t>
            </a:r>
            <a:r>
              <a:rPr lang="hu-HU" dirty="0" smtClean="0"/>
              <a:t>(kft)</a:t>
            </a:r>
            <a:endParaRPr lang="hu-HU" dirty="0"/>
          </a:p>
        </p:txBody>
      </p:sp>
      <p:sp>
        <p:nvSpPr>
          <p:cNvPr id="3" name="Tartalom helye 2"/>
          <p:cNvSpPr>
            <a:spLocks noGrp="1"/>
          </p:cNvSpPr>
          <p:nvPr>
            <p:ph idx="1"/>
          </p:nvPr>
        </p:nvSpPr>
        <p:spPr/>
        <p:txBody>
          <a:bodyPr>
            <a:normAutofit lnSpcReduction="10000"/>
          </a:bodyPr>
          <a:lstStyle/>
          <a:p>
            <a:r>
              <a:rPr lang="hu-HU" dirty="0" smtClean="0"/>
              <a:t>A </a:t>
            </a:r>
            <a:r>
              <a:rPr lang="hu-HU" dirty="0"/>
              <a:t>tagok csak a bevitt törzsbetét erejéig felelősek a társaság tartozásaiért, azonban ez bizonyos esetekben korlátlanná válhat.</a:t>
            </a:r>
          </a:p>
          <a:p>
            <a:r>
              <a:rPr lang="hu-HU" dirty="0" smtClean="0"/>
              <a:t>A </a:t>
            </a:r>
            <a:r>
              <a:rPr lang="hu-HU" dirty="0"/>
              <a:t>törzstőke összege min. 3.000.000,-Ft. </a:t>
            </a:r>
          </a:p>
          <a:p>
            <a:r>
              <a:rPr lang="hu-HU" dirty="0" smtClean="0"/>
              <a:t>Egyszemélyes </a:t>
            </a:r>
            <a:r>
              <a:rPr lang="hu-HU" dirty="0"/>
              <a:t>kft. esetében könyvvizsgáló már nem kötelező! </a:t>
            </a:r>
          </a:p>
          <a:p>
            <a:r>
              <a:rPr lang="hu-HU" dirty="0" smtClean="0"/>
              <a:t>A </a:t>
            </a:r>
            <a:r>
              <a:rPr lang="hu-HU" dirty="0"/>
              <a:t>bejegyzést követően a tagokat a társasági vagyonból rájuk eső üzletrész illeti meg. </a:t>
            </a:r>
          </a:p>
          <a:p>
            <a:r>
              <a:rPr lang="hu-HU" dirty="0" smtClean="0"/>
              <a:t>Legfőbb </a:t>
            </a:r>
            <a:r>
              <a:rPr lang="hu-HU" dirty="0"/>
              <a:t>döntéshozó szerv a taggyűlés</a:t>
            </a:r>
          </a:p>
        </p:txBody>
      </p:sp>
    </p:spTree>
    <p:extLst>
      <p:ext uri="{BB962C8B-B14F-4D97-AF65-F5344CB8AC3E}">
        <p14:creationId xmlns:p14="http://schemas.microsoft.com/office/powerpoint/2010/main" val="752694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t>Részvénytársaság</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a </a:t>
            </a:r>
            <a:r>
              <a:rPr lang="hu-HU" dirty="0"/>
              <a:t>legfejlettebb gazdasági társasági forma</a:t>
            </a:r>
          </a:p>
          <a:p>
            <a:r>
              <a:rPr lang="hu-HU" dirty="0" smtClean="0"/>
              <a:t>személytelen</a:t>
            </a:r>
            <a:endParaRPr lang="hu-HU" dirty="0"/>
          </a:p>
          <a:p>
            <a:r>
              <a:rPr lang="hu-HU" dirty="0" smtClean="0"/>
              <a:t>tulajdonosai </a:t>
            </a:r>
            <a:r>
              <a:rPr lang="hu-HU" dirty="0"/>
              <a:t>a társaság működéséért és tartozásaiért részvénytulajdonukon túl nem tartoznak felelősséggel</a:t>
            </a:r>
          </a:p>
          <a:p>
            <a:r>
              <a:rPr lang="hu-HU" dirty="0" smtClean="0"/>
              <a:t>mindenképpen </a:t>
            </a:r>
            <a:r>
              <a:rPr lang="hu-HU" dirty="0"/>
              <a:t>szétválnak a tulajdonosi és menedzseri funkciók</a:t>
            </a:r>
          </a:p>
          <a:p>
            <a:r>
              <a:rPr lang="hu-HU" dirty="0" smtClean="0"/>
              <a:t>a </a:t>
            </a:r>
            <a:r>
              <a:rPr lang="hu-HU" dirty="0"/>
              <a:t>részvénytársaság működhet zártkörűen (</a:t>
            </a:r>
            <a:r>
              <a:rPr lang="hu-HU" dirty="0" err="1"/>
              <a:t>ZRt</a:t>
            </a:r>
            <a:r>
              <a:rPr lang="hu-HU" dirty="0"/>
              <a:t>.) vagy nyilvánosan</a:t>
            </a:r>
          </a:p>
          <a:p>
            <a:r>
              <a:rPr lang="hu-HU" dirty="0" smtClean="0"/>
              <a:t>a </a:t>
            </a:r>
            <a:r>
              <a:rPr lang="hu-HU" dirty="0"/>
              <a:t>részvénytársaság alaptőkéje: A </a:t>
            </a:r>
            <a:r>
              <a:rPr lang="hu-HU" dirty="0" err="1"/>
              <a:t>zrt</a:t>
            </a:r>
            <a:r>
              <a:rPr lang="hu-HU" dirty="0"/>
              <a:t>. alaptőkéje nem lehet kevesebb ötmillió forintnál, míg az </a:t>
            </a:r>
            <a:r>
              <a:rPr lang="hu-HU" dirty="0" err="1"/>
              <a:t>nyrt</a:t>
            </a:r>
            <a:r>
              <a:rPr lang="hu-HU" dirty="0"/>
              <a:t>. alaptőkéje minimum húszmillió forint. </a:t>
            </a:r>
          </a:p>
          <a:p>
            <a:pPr marL="0" indent="0">
              <a:buNone/>
            </a:pPr>
            <a:r>
              <a:rPr lang="hu-HU" dirty="0"/>
              <a:t> </a:t>
            </a:r>
          </a:p>
          <a:p>
            <a:r>
              <a:rPr lang="hu-HU" dirty="0" smtClean="0"/>
              <a:t>a </a:t>
            </a:r>
            <a:r>
              <a:rPr lang="hu-HU" dirty="0"/>
              <a:t>pénzbeli hozzájárulás az alaptőke 30%-a, de min. 10.000.000,-Ft</a:t>
            </a:r>
          </a:p>
          <a:p>
            <a:r>
              <a:rPr lang="hu-HU" dirty="0" smtClean="0"/>
              <a:t>a </a:t>
            </a:r>
            <a:r>
              <a:rPr lang="hu-HU" dirty="0"/>
              <a:t>legfőbb döntéshozó szerv a közgyűlés</a:t>
            </a:r>
          </a:p>
          <a:p>
            <a:endParaRPr lang="hu-HU" dirty="0"/>
          </a:p>
        </p:txBody>
      </p:sp>
    </p:spTree>
    <p:extLst>
      <p:ext uri="{BB962C8B-B14F-4D97-AF65-F5344CB8AC3E}">
        <p14:creationId xmlns:p14="http://schemas.microsoft.com/office/powerpoint/2010/main" val="36105994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Gazdasági </a:t>
            </a:r>
            <a:r>
              <a:rPr lang="hu-HU" b="1" dirty="0" smtClean="0"/>
              <a:t>társaságok</a:t>
            </a:r>
            <a:endParaRPr lang="hu-HU" dirty="0"/>
          </a:p>
        </p:txBody>
      </p:sp>
      <p:sp>
        <p:nvSpPr>
          <p:cNvPr id="3" name="Tartalom helye 2"/>
          <p:cNvSpPr>
            <a:spLocks noGrp="1"/>
          </p:cNvSpPr>
          <p:nvPr>
            <p:ph idx="1"/>
          </p:nvPr>
        </p:nvSpPr>
        <p:spPr/>
        <p:txBody>
          <a:bodyPr>
            <a:normAutofit fontScale="77500" lnSpcReduction="20000"/>
          </a:bodyPr>
          <a:lstStyle/>
          <a:p>
            <a:pPr marL="0" indent="0">
              <a:buNone/>
            </a:pPr>
            <a:r>
              <a:rPr lang="hu-HU" b="1" dirty="0"/>
              <a:t>Előnyei: </a:t>
            </a:r>
            <a:endParaRPr lang="hu-HU" dirty="0"/>
          </a:p>
          <a:p>
            <a:r>
              <a:rPr lang="hu-HU" dirty="0" smtClean="0"/>
              <a:t>külső </a:t>
            </a:r>
            <a:r>
              <a:rPr lang="hu-HU" dirty="0"/>
              <a:t>befektetők bevonásának lehetősége</a:t>
            </a:r>
          </a:p>
          <a:p>
            <a:r>
              <a:rPr lang="hu-HU" dirty="0" smtClean="0"/>
              <a:t>tulajdonlási </a:t>
            </a:r>
            <a:r>
              <a:rPr lang="hu-HU" dirty="0"/>
              <a:t>lehetőség nagyobb tőke nélkül</a:t>
            </a:r>
          </a:p>
          <a:p>
            <a:r>
              <a:rPr lang="hu-HU" dirty="0" smtClean="0"/>
              <a:t>jelentősebbek </a:t>
            </a:r>
            <a:r>
              <a:rPr lang="hu-HU" dirty="0"/>
              <a:t>az elérhető hitelforrások</a:t>
            </a:r>
          </a:p>
          <a:p>
            <a:r>
              <a:rPr lang="hu-HU" dirty="0" smtClean="0"/>
              <a:t>a </a:t>
            </a:r>
            <a:r>
              <a:rPr lang="hu-HU" dirty="0"/>
              <a:t>nyereség a tagok megegyezése alapján kivonható</a:t>
            </a:r>
          </a:p>
          <a:p>
            <a:pPr marL="0" indent="0">
              <a:buNone/>
            </a:pPr>
            <a:endParaRPr lang="hu-HU" b="1" dirty="0" smtClean="0"/>
          </a:p>
          <a:p>
            <a:pPr marL="0" indent="0">
              <a:buNone/>
            </a:pPr>
            <a:r>
              <a:rPr lang="hu-HU" b="1" dirty="0" smtClean="0"/>
              <a:t>Hátrányai</a:t>
            </a:r>
            <a:r>
              <a:rPr lang="hu-HU" b="1" dirty="0"/>
              <a:t>:</a:t>
            </a:r>
            <a:endParaRPr lang="hu-HU" dirty="0"/>
          </a:p>
          <a:p>
            <a:r>
              <a:rPr lang="hu-HU" dirty="0" smtClean="0"/>
              <a:t>személyi </a:t>
            </a:r>
            <a:r>
              <a:rPr lang="hu-HU" dirty="0"/>
              <a:t>konfliktusok lehetősége</a:t>
            </a:r>
          </a:p>
          <a:p>
            <a:r>
              <a:rPr lang="hu-HU" dirty="0" smtClean="0"/>
              <a:t>nem </a:t>
            </a:r>
            <a:r>
              <a:rPr lang="hu-HU" dirty="0"/>
              <a:t>mindig egyértelmű a menedzseri felelősség</a:t>
            </a:r>
          </a:p>
          <a:p>
            <a:r>
              <a:rPr lang="hu-HU" dirty="0" smtClean="0"/>
              <a:t>jogi </a:t>
            </a:r>
            <a:r>
              <a:rPr lang="hu-HU" dirty="0"/>
              <a:t>személyiségű gazdasági társaságnál nyilvános adatszolgáltatási kötelezettség</a:t>
            </a:r>
          </a:p>
          <a:p>
            <a:r>
              <a:rPr lang="hu-HU" dirty="0" smtClean="0"/>
              <a:t>bonyolult </a:t>
            </a:r>
            <a:r>
              <a:rPr lang="hu-HU" dirty="0"/>
              <a:t>és költséges az alapítás és a megszüntetés</a:t>
            </a:r>
          </a:p>
          <a:p>
            <a:endParaRPr lang="hu-HU" dirty="0"/>
          </a:p>
        </p:txBody>
      </p:sp>
    </p:spTree>
    <p:extLst>
      <p:ext uri="{BB962C8B-B14F-4D97-AF65-F5344CB8AC3E}">
        <p14:creationId xmlns:p14="http://schemas.microsoft.com/office/powerpoint/2010/main" val="4276081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Közös jellemzői a gazdasági társaságoknak</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Minden </a:t>
            </a:r>
            <a:r>
              <a:rPr lang="hu-HU" dirty="0"/>
              <a:t>vállalkozásnak van saját neve: Cégnév.</a:t>
            </a:r>
          </a:p>
          <a:p>
            <a:r>
              <a:rPr lang="hu-HU" dirty="0" smtClean="0"/>
              <a:t>A </a:t>
            </a:r>
            <a:r>
              <a:rPr lang="hu-HU" dirty="0"/>
              <a:t>cégnév egy vezérszó, kifejezés, a tevékenységre utalóan választva. Követve a kft, bt. </a:t>
            </a:r>
            <a:r>
              <a:rPr lang="hu-HU" dirty="0" err="1"/>
              <a:t>Zrt</a:t>
            </a:r>
            <a:r>
              <a:rPr lang="hu-HU" dirty="0"/>
              <a:t> vállalkozási formákra utaló rövidítéssel.</a:t>
            </a:r>
          </a:p>
          <a:p>
            <a:r>
              <a:rPr lang="hu-HU" dirty="0" smtClean="0"/>
              <a:t>Minden </a:t>
            </a:r>
            <a:r>
              <a:rPr lang="hu-HU" dirty="0"/>
              <a:t>vállalkozásnak van/</a:t>
            </a:r>
            <a:r>
              <a:rPr lang="hu-HU" dirty="0" err="1"/>
              <a:t>ak</a:t>
            </a:r>
            <a:r>
              <a:rPr lang="hu-HU" dirty="0"/>
              <a:t> tulajdonosa vagy tulajdonosai</a:t>
            </a:r>
          </a:p>
          <a:p>
            <a:r>
              <a:rPr lang="hu-HU" dirty="0" smtClean="0"/>
              <a:t>Minden </a:t>
            </a:r>
            <a:r>
              <a:rPr lang="hu-HU" dirty="0"/>
              <a:t>társaság működéséért az ügyvezető vállal felelőséget.</a:t>
            </a:r>
          </a:p>
          <a:p>
            <a:r>
              <a:rPr lang="hu-HU" dirty="0" smtClean="0"/>
              <a:t>Jogokat </a:t>
            </a:r>
            <a:r>
              <a:rPr lang="hu-HU" dirty="0"/>
              <a:t>és tulajdont szerez </a:t>
            </a:r>
          </a:p>
          <a:p>
            <a:r>
              <a:rPr lang="hu-HU" dirty="0" smtClean="0"/>
              <a:t>Kötelezettségeket </a:t>
            </a:r>
            <a:r>
              <a:rPr lang="hu-HU" dirty="0"/>
              <a:t>vállal </a:t>
            </a:r>
          </a:p>
          <a:p>
            <a:r>
              <a:rPr lang="hu-HU" dirty="0" smtClean="0"/>
              <a:t>Perelhető </a:t>
            </a:r>
            <a:r>
              <a:rPr lang="hu-HU" dirty="0"/>
              <a:t>és pert indíthat</a:t>
            </a:r>
          </a:p>
        </p:txBody>
      </p:sp>
    </p:spTree>
    <p:extLst>
      <p:ext uri="{BB962C8B-B14F-4D97-AF65-F5344CB8AC3E}">
        <p14:creationId xmlns:p14="http://schemas.microsoft.com/office/powerpoint/2010/main" val="3950446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Gazdasági </a:t>
            </a:r>
            <a:r>
              <a:rPr lang="hu-HU" b="1" dirty="0" smtClean="0"/>
              <a:t>társaságok </a:t>
            </a:r>
            <a:r>
              <a:rPr lang="hu-HU" b="1" dirty="0"/>
              <a:t>alapítása</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létrehozhatják </a:t>
            </a:r>
            <a:r>
              <a:rPr lang="hu-HU" dirty="0"/>
              <a:t>természetes személyek, </a:t>
            </a:r>
          </a:p>
          <a:p>
            <a:r>
              <a:rPr lang="hu-HU" dirty="0" smtClean="0"/>
              <a:t>jogi </a:t>
            </a:r>
            <a:r>
              <a:rPr lang="hu-HU" dirty="0"/>
              <a:t>személyek és jogi személyiséggel nem rendelkező gazdasági társaságok </a:t>
            </a:r>
          </a:p>
          <a:p>
            <a:pPr marL="0" indent="0">
              <a:buNone/>
            </a:pPr>
            <a:endParaRPr lang="hu-HU" dirty="0"/>
          </a:p>
          <a:p>
            <a:pPr marL="0" indent="0">
              <a:buNone/>
            </a:pPr>
            <a:endParaRPr lang="hu-HU" dirty="0"/>
          </a:p>
          <a:p>
            <a:pPr marL="0" indent="0">
              <a:buNone/>
            </a:pPr>
            <a:r>
              <a:rPr lang="hu-HU" b="1" dirty="0"/>
              <a:t>Korlátozások alapításhoz:</a:t>
            </a:r>
            <a:endParaRPr lang="hu-HU" dirty="0"/>
          </a:p>
          <a:p>
            <a:r>
              <a:rPr lang="hu-HU" dirty="0" smtClean="0"/>
              <a:t>hatósági </a:t>
            </a:r>
            <a:r>
              <a:rPr lang="hu-HU" dirty="0"/>
              <a:t>engedélyhez, szakképzettséghez kötött tevékenységek</a:t>
            </a:r>
          </a:p>
          <a:p>
            <a:r>
              <a:rPr lang="hu-HU" dirty="0" smtClean="0"/>
              <a:t>koncessziók </a:t>
            </a:r>
            <a:r>
              <a:rPr lang="hu-HU" dirty="0"/>
              <a:t>–csak és kizárólagos jogok</a:t>
            </a:r>
          </a:p>
          <a:p>
            <a:r>
              <a:rPr lang="hu-HU" dirty="0" smtClean="0"/>
              <a:t>nem </a:t>
            </a:r>
            <a:r>
              <a:rPr lang="hu-HU" dirty="0"/>
              <a:t>Magyar állampolgároknál- egyéb kritériumok</a:t>
            </a:r>
          </a:p>
          <a:p>
            <a:r>
              <a:rPr lang="hu-HU" dirty="0" smtClean="0"/>
              <a:t>kiskorúság</a:t>
            </a:r>
            <a:endParaRPr lang="hu-HU" dirty="0"/>
          </a:p>
          <a:p>
            <a:endParaRPr lang="hu-HU" dirty="0"/>
          </a:p>
        </p:txBody>
      </p:sp>
    </p:spTree>
    <p:extLst>
      <p:ext uri="{BB962C8B-B14F-4D97-AF65-F5344CB8AC3E}">
        <p14:creationId xmlns:p14="http://schemas.microsoft.com/office/powerpoint/2010/main" val="1914877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saját vállalkozás</a:t>
            </a:r>
            <a:endParaRPr lang="hu-HU" dirty="0"/>
          </a:p>
        </p:txBody>
      </p:sp>
      <p:sp>
        <p:nvSpPr>
          <p:cNvPr id="3" name="Tartalom helye 2"/>
          <p:cNvSpPr>
            <a:spLocks noGrp="1"/>
          </p:cNvSpPr>
          <p:nvPr>
            <p:ph idx="1"/>
          </p:nvPr>
        </p:nvSpPr>
        <p:spPr/>
        <p:txBody>
          <a:bodyPr>
            <a:normAutofit fontScale="85000" lnSpcReduction="20000"/>
          </a:bodyPr>
          <a:lstStyle/>
          <a:p>
            <a:pPr marL="0" indent="0">
              <a:buNone/>
            </a:pPr>
            <a:r>
              <a:rPr lang="hu-HU" dirty="0"/>
              <a:t>A </a:t>
            </a:r>
            <a:r>
              <a:rPr lang="hu-HU" b="1" dirty="0"/>
              <a:t>saját vállalkozás</a:t>
            </a:r>
            <a:r>
              <a:rPr lang="hu-HU" dirty="0"/>
              <a:t>: Már jóval összetettebb. Itt az adott vállalkozás/cég olyan szolgáltatást kínál, amelyre igényt tart a piac. Nagy előny a saját döntéshozatal lehetősége, illetve a munkaidővel történő szabad gazdálkodás. Azonban ha az ember egy vállalkozást működtet, akkor felelősséggel tartozik a piac és ezáltal, a fogyasztók, ügyfelek felé, különben a cége tönkremegy.</a:t>
            </a:r>
          </a:p>
          <a:p>
            <a:pPr marL="0" indent="0">
              <a:buNone/>
            </a:pPr>
            <a:r>
              <a:rPr lang="hu-HU" dirty="0" smtClean="0"/>
              <a:t>A </a:t>
            </a:r>
            <a:r>
              <a:rPr lang="hu-HU" dirty="0"/>
              <a:t>felelősség abban merül ki, hogy a cég működtetője tisztában van a fogyasztóvédelmi szabályokkal, az adókkal, valamint a munkáltatóra és a munkavállalóra vonatkozó jogrendszerrel és ezek tudatában hozza meg döntéseit.</a:t>
            </a:r>
          </a:p>
        </p:txBody>
      </p:sp>
    </p:spTree>
    <p:extLst>
      <p:ext uri="{BB962C8B-B14F-4D97-AF65-F5344CB8AC3E}">
        <p14:creationId xmlns:p14="http://schemas.microsoft.com/office/powerpoint/2010/main" val="1648617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Gazdasági társaság alapításának </a:t>
            </a:r>
            <a:r>
              <a:rPr lang="hu-HU" b="1" dirty="0" smtClean="0"/>
              <a:t>menete</a:t>
            </a:r>
            <a:endParaRPr lang="hu-HU" dirty="0"/>
          </a:p>
        </p:txBody>
      </p:sp>
      <p:sp>
        <p:nvSpPr>
          <p:cNvPr id="3" name="Tartalom helye 2"/>
          <p:cNvSpPr>
            <a:spLocks noGrp="1"/>
          </p:cNvSpPr>
          <p:nvPr>
            <p:ph idx="1"/>
          </p:nvPr>
        </p:nvSpPr>
        <p:spPr>
          <a:xfrm>
            <a:off x="457200" y="1600200"/>
            <a:ext cx="8229600" cy="5069160"/>
          </a:xfrm>
        </p:spPr>
        <p:txBody>
          <a:bodyPr>
            <a:normAutofit fontScale="70000" lnSpcReduction="20000"/>
          </a:bodyPr>
          <a:lstStyle/>
          <a:p>
            <a:pPr marL="0" indent="0">
              <a:buNone/>
            </a:pPr>
            <a:r>
              <a:rPr lang="hu-HU" b="1" dirty="0"/>
              <a:t>Az Alapdokumentum fajtái: </a:t>
            </a:r>
            <a:endParaRPr lang="hu-HU" dirty="0"/>
          </a:p>
          <a:p>
            <a:pPr marL="0" indent="0">
              <a:buNone/>
            </a:pPr>
            <a:endParaRPr lang="hu-HU" dirty="0"/>
          </a:p>
          <a:p>
            <a:r>
              <a:rPr lang="hu-HU" dirty="0" smtClean="0"/>
              <a:t>Társasági </a:t>
            </a:r>
            <a:r>
              <a:rPr lang="hu-HU" dirty="0"/>
              <a:t>szerződés: KKT, BT, KFT, közös vállalat, egyesülés (ha a KFT-t többen alapítják) </a:t>
            </a:r>
          </a:p>
          <a:p>
            <a:r>
              <a:rPr lang="hu-HU" dirty="0" smtClean="0"/>
              <a:t>Alapító </a:t>
            </a:r>
            <a:r>
              <a:rPr lang="hu-HU" dirty="0"/>
              <a:t>okirat: egyszemélyes KFT,- RT, zártkörűen működő RT </a:t>
            </a:r>
          </a:p>
          <a:p>
            <a:r>
              <a:rPr lang="hu-HU" dirty="0" smtClean="0"/>
              <a:t>Alapszabály</a:t>
            </a:r>
            <a:r>
              <a:rPr lang="hu-HU" dirty="0"/>
              <a:t>: nyilvánosan működő </a:t>
            </a:r>
            <a:r>
              <a:rPr lang="hu-HU" dirty="0" smtClean="0"/>
              <a:t>RT</a:t>
            </a:r>
            <a:endParaRPr lang="hu-HU" dirty="0"/>
          </a:p>
          <a:p>
            <a:endParaRPr lang="hu-HU" dirty="0"/>
          </a:p>
          <a:p>
            <a:pPr marL="0" indent="0">
              <a:buNone/>
            </a:pPr>
            <a:r>
              <a:rPr lang="hu-HU" dirty="0" smtClean="0"/>
              <a:t>A </a:t>
            </a:r>
            <a:r>
              <a:rPr lang="hu-HU" dirty="0"/>
              <a:t>létesítő okiratot (társasági szerződés, alapító okirat, alapszabály) ügyvéddel </a:t>
            </a:r>
            <a:r>
              <a:rPr lang="hu-HU" dirty="0" err="1"/>
              <a:t>ellenjegyeztetni</a:t>
            </a:r>
            <a:r>
              <a:rPr lang="hu-HU" dirty="0"/>
              <a:t> szükséges, a cég tisztségviselőinek nyilatkozniuk kell a tisztség vállalásáról, a cég képviseletére jogosultak a képviselet módját és aláírásukat ügyvéd előtt hitelesített Aláírási címpéldányon közlik. </a:t>
            </a:r>
          </a:p>
          <a:p>
            <a:pPr marL="0" indent="0">
              <a:buNone/>
            </a:pPr>
            <a:endParaRPr lang="hu-HU" dirty="0"/>
          </a:p>
          <a:p>
            <a:pPr marL="0" indent="0">
              <a:buNone/>
            </a:pPr>
            <a:r>
              <a:rPr lang="hu-HU" dirty="0"/>
              <a:t>Ezeket az okmányokat be kell nyújtani a székhely szerint illetékes </a:t>
            </a:r>
            <a:r>
              <a:rPr lang="hu-HU" b="1" dirty="0"/>
              <a:t>Cégbírósághoz</a:t>
            </a:r>
            <a:endParaRPr lang="hu-HU" dirty="0"/>
          </a:p>
        </p:txBody>
      </p:sp>
    </p:spTree>
    <p:extLst>
      <p:ext uri="{BB962C8B-B14F-4D97-AF65-F5344CB8AC3E}">
        <p14:creationId xmlns:p14="http://schemas.microsoft.com/office/powerpoint/2010/main" val="3031593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C</a:t>
            </a:r>
            <a:r>
              <a:rPr lang="hu-HU" b="1" dirty="0" smtClean="0"/>
              <a:t>égbejegyzéshez </a:t>
            </a:r>
            <a:r>
              <a:rPr lang="hu-HU" b="1" dirty="0"/>
              <a:t>szükséges igazolások, iratok</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Létesítő </a:t>
            </a:r>
            <a:r>
              <a:rPr lang="hu-HU" dirty="0"/>
              <a:t>okirat /társasági szerződés/</a:t>
            </a:r>
          </a:p>
          <a:p>
            <a:r>
              <a:rPr lang="hu-HU" dirty="0" smtClean="0"/>
              <a:t>Aláírási </a:t>
            </a:r>
            <a:r>
              <a:rPr lang="hu-HU" dirty="0"/>
              <a:t>címpéldány</a:t>
            </a:r>
          </a:p>
          <a:p>
            <a:r>
              <a:rPr lang="hu-HU" dirty="0" smtClean="0"/>
              <a:t>Közzétételi </a:t>
            </a:r>
            <a:r>
              <a:rPr lang="hu-HU" dirty="0"/>
              <a:t>díj megfizetésének igazolása</a:t>
            </a:r>
          </a:p>
          <a:p>
            <a:r>
              <a:rPr lang="hu-HU" dirty="0" smtClean="0"/>
              <a:t>Adószám </a:t>
            </a:r>
            <a:r>
              <a:rPr lang="hu-HU" dirty="0"/>
              <a:t>megállapításához szükséges áfa-</a:t>
            </a:r>
            <a:r>
              <a:rPr lang="hu-HU" dirty="0" err="1"/>
              <a:t>val</a:t>
            </a:r>
            <a:r>
              <a:rPr lang="hu-HU" dirty="0"/>
              <a:t> kapcsolatos nyilatkozat</a:t>
            </a:r>
          </a:p>
          <a:p>
            <a:r>
              <a:rPr lang="hu-HU" dirty="0" smtClean="0"/>
              <a:t>Tagjegyzék</a:t>
            </a:r>
            <a:endParaRPr lang="hu-HU" dirty="0"/>
          </a:p>
          <a:p>
            <a:r>
              <a:rPr lang="hu-HU" dirty="0" smtClean="0"/>
              <a:t>Banki </a:t>
            </a:r>
            <a:r>
              <a:rPr lang="hu-HU" dirty="0"/>
              <a:t>igazolás a pénzbetétek befizetéséről</a:t>
            </a:r>
          </a:p>
          <a:p>
            <a:r>
              <a:rPr lang="hu-HU" dirty="0" smtClean="0"/>
              <a:t>Ügyvezető </a:t>
            </a:r>
            <a:r>
              <a:rPr lang="hu-HU" dirty="0"/>
              <a:t>nyilatkozata a nem pénzbeli hozzájárulás rendelkezésre bocsátásáról</a:t>
            </a:r>
          </a:p>
          <a:p>
            <a:pPr marL="0" indent="0">
              <a:buNone/>
            </a:pPr>
            <a:endParaRPr lang="hu-HU" dirty="0"/>
          </a:p>
          <a:p>
            <a:pPr marL="0" indent="0">
              <a:buNone/>
            </a:pPr>
            <a:r>
              <a:rPr lang="hu-HU" dirty="0"/>
              <a:t>A cégbíróság a benyújtáskor tanúsítványt ad, amely tartalmazza a cégjegyzékszámot, a statisztikai </a:t>
            </a:r>
            <a:r>
              <a:rPr lang="hu-HU" dirty="0" err="1"/>
              <a:t>számjelet</a:t>
            </a:r>
            <a:r>
              <a:rPr lang="hu-HU" dirty="0"/>
              <a:t> és az adószámot (egyablakos ügyintézés).</a:t>
            </a:r>
          </a:p>
        </p:txBody>
      </p:sp>
    </p:spTree>
    <p:extLst>
      <p:ext uri="{BB962C8B-B14F-4D97-AF65-F5344CB8AC3E}">
        <p14:creationId xmlns:p14="http://schemas.microsoft.com/office/powerpoint/2010/main" val="39216558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A gazdasági társaság bejegyzése</a:t>
            </a:r>
            <a:endParaRPr lang="hu-HU" dirty="0"/>
          </a:p>
        </p:txBody>
      </p:sp>
      <p:sp>
        <p:nvSpPr>
          <p:cNvPr id="3" name="Tartalom helye 2"/>
          <p:cNvSpPr>
            <a:spLocks noGrp="1"/>
          </p:cNvSpPr>
          <p:nvPr>
            <p:ph idx="1"/>
          </p:nvPr>
        </p:nvSpPr>
        <p:spPr/>
        <p:txBody>
          <a:bodyPr>
            <a:normAutofit lnSpcReduction="10000"/>
          </a:bodyPr>
          <a:lstStyle/>
          <a:p>
            <a:r>
              <a:rPr lang="hu-HU" dirty="0" smtClean="0"/>
              <a:t>A </a:t>
            </a:r>
            <a:r>
              <a:rPr lang="hu-HU" dirty="0"/>
              <a:t>társaság alapítását az alapdokumentum megkötésétől számított 30 napon belül be kell jelenteni a cégbírósághoz. </a:t>
            </a:r>
          </a:p>
          <a:p>
            <a:r>
              <a:rPr lang="hu-HU" dirty="0" smtClean="0"/>
              <a:t>A </a:t>
            </a:r>
            <a:r>
              <a:rPr lang="hu-HU" dirty="0"/>
              <a:t>gazdasági társaság a cégjegyzékbe való bejegyzéssel jön létre. </a:t>
            </a:r>
          </a:p>
          <a:p>
            <a:pPr marL="0" indent="0">
              <a:buNone/>
            </a:pPr>
            <a:endParaRPr lang="hu-HU" dirty="0"/>
          </a:p>
          <a:p>
            <a:pPr marL="0" indent="0">
              <a:buNone/>
            </a:pPr>
            <a:r>
              <a:rPr lang="hu-HU" b="1" dirty="0"/>
              <a:t>Az adatok hiánytalansága és érvényessége esetén a Cégbíróság a céget nyilvántartásba veszi, és kiadja a cégbírósági végzést.</a:t>
            </a:r>
            <a:endParaRPr lang="hu-HU" dirty="0"/>
          </a:p>
          <a:p>
            <a:endParaRPr lang="hu-HU" dirty="0"/>
          </a:p>
        </p:txBody>
      </p:sp>
    </p:spTree>
    <p:extLst>
      <p:ext uri="{BB962C8B-B14F-4D97-AF65-F5344CB8AC3E}">
        <p14:creationId xmlns:p14="http://schemas.microsoft.com/office/powerpoint/2010/main" val="2491618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A bejegyzést követően a Cégbíróság a következőket adja</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Cégjegyzékszám</a:t>
            </a:r>
            <a:endParaRPr lang="hu-HU" dirty="0"/>
          </a:p>
          <a:p>
            <a:r>
              <a:rPr lang="hu-HU" dirty="0" smtClean="0"/>
              <a:t>Statisztikai </a:t>
            </a:r>
            <a:r>
              <a:rPr lang="hu-HU" dirty="0"/>
              <a:t>szám </a:t>
            </a:r>
          </a:p>
          <a:p>
            <a:r>
              <a:rPr lang="hu-HU" dirty="0" smtClean="0"/>
              <a:t>Adószám </a:t>
            </a:r>
            <a:r>
              <a:rPr lang="hu-HU" dirty="0">
                <a:sym typeface="Symbol" panose="05050102010706020507" pitchFamily="18" charset="2"/>
              </a:rPr>
              <a:t></a:t>
            </a:r>
            <a:r>
              <a:rPr lang="hu-HU" dirty="0"/>
              <a:t> Igazolás a bejegyzési kérelem benyújtásáról és a bevett adatokról (Határidők!) </a:t>
            </a:r>
          </a:p>
          <a:p>
            <a:r>
              <a:rPr lang="hu-HU" dirty="0" smtClean="0"/>
              <a:t>Kézhez </a:t>
            </a:r>
            <a:r>
              <a:rPr lang="hu-HU" dirty="0"/>
              <a:t>kapjuk a KSH, illetve az APEH felé történő bejelentési kötelezettség teljesítéséhez szükséges nyomtatványokat (cégkapu, e-papír, ügyfélkapu)</a:t>
            </a:r>
          </a:p>
          <a:p>
            <a:r>
              <a:rPr lang="hu-HU" dirty="0" smtClean="0"/>
              <a:t>Értesítést </a:t>
            </a:r>
            <a:r>
              <a:rPr lang="hu-HU" dirty="0"/>
              <a:t>küld az APEH-hoz és a TB-</a:t>
            </a:r>
            <a:r>
              <a:rPr lang="hu-HU" dirty="0" err="1"/>
              <a:t>hez</a:t>
            </a:r>
            <a:r>
              <a:rPr lang="hu-HU" dirty="0">
                <a:sym typeface="Symbol" panose="05050102010706020507" pitchFamily="18" charset="2"/>
              </a:rPr>
              <a:t></a:t>
            </a:r>
            <a:r>
              <a:rPr lang="hu-HU" dirty="0"/>
              <a:t> Tanúsítvány az előtársaság tevékenységének megindulásáról, ekkortól kezdődik a tevékenység </a:t>
            </a:r>
            <a:r>
              <a:rPr lang="hu-HU" dirty="0">
                <a:sym typeface="Symbol" panose="05050102010706020507" pitchFamily="18" charset="2"/>
              </a:rPr>
              <a:t></a:t>
            </a:r>
            <a:r>
              <a:rPr lang="hu-HU" dirty="0" err="1"/>
              <a:t>b.a</a:t>
            </a:r>
            <a:r>
              <a:rPr lang="hu-HU" dirty="0"/>
              <a:t>. toldat = bejegyzés alatt (a bejegyzésig kötelező)</a:t>
            </a:r>
          </a:p>
          <a:p>
            <a:endParaRPr lang="hu-HU" dirty="0"/>
          </a:p>
        </p:txBody>
      </p:sp>
    </p:spTree>
    <p:extLst>
      <p:ext uri="{BB962C8B-B14F-4D97-AF65-F5344CB8AC3E}">
        <p14:creationId xmlns:p14="http://schemas.microsoft.com/office/powerpoint/2010/main" val="17275385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Egy gazdasági társaság a cégbírósági bejegyzést </a:t>
            </a:r>
            <a:r>
              <a:rPr lang="hu-HU" b="1" dirty="0" smtClean="0"/>
              <a:t>követően</a:t>
            </a:r>
            <a:endParaRPr lang="hu-HU" dirty="0"/>
          </a:p>
        </p:txBody>
      </p:sp>
      <p:sp>
        <p:nvSpPr>
          <p:cNvPr id="3" name="Tartalom helye 2"/>
          <p:cNvSpPr>
            <a:spLocks noGrp="1"/>
          </p:cNvSpPr>
          <p:nvPr>
            <p:ph idx="1"/>
          </p:nvPr>
        </p:nvSpPr>
        <p:spPr/>
        <p:txBody>
          <a:bodyPr/>
          <a:lstStyle/>
          <a:p>
            <a:pPr marL="0" indent="0">
              <a:buNone/>
            </a:pPr>
            <a:r>
              <a:rPr lang="hu-HU" dirty="0"/>
              <a:t>Saját cégnévvel rendelkezik, mely alatt: </a:t>
            </a:r>
          </a:p>
          <a:p>
            <a:r>
              <a:rPr lang="hu-HU" dirty="0" smtClean="0"/>
              <a:t>Üzletszerű </a:t>
            </a:r>
            <a:r>
              <a:rPr lang="hu-HU" dirty="0"/>
              <a:t>gazdasági tevékenységet folytat </a:t>
            </a:r>
          </a:p>
          <a:p>
            <a:r>
              <a:rPr lang="hu-HU" dirty="0" smtClean="0"/>
              <a:t>Vagyont </a:t>
            </a:r>
            <a:r>
              <a:rPr lang="hu-HU" dirty="0"/>
              <a:t>a tag/ok bocsátják rendelkezésre </a:t>
            </a:r>
          </a:p>
          <a:p>
            <a:r>
              <a:rPr lang="hu-HU" dirty="0" smtClean="0"/>
              <a:t>Felelőséget </a:t>
            </a:r>
            <a:r>
              <a:rPr lang="hu-HU" dirty="0"/>
              <a:t>vállal tevékenységéért</a:t>
            </a:r>
          </a:p>
          <a:p>
            <a:r>
              <a:rPr lang="hu-HU" dirty="0" smtClean="0"/>
              <a:t>Perelhető </a:t>
            </a:r>
            <a:r>
              <a:rPr lang="hu-HU" dirty="0"/>
              <a:t>és perelhetővé válik</a:t>
            </a:r>
          </a:p>
          <a:p>
            <a:endParaRPr lang="hu-HU" dirty="0"/>
          </a:p>
        </p:txBody>
      </p:sp>
    </p:spTree>
    <p:extLst>
      <p:ext uri="{BB962C8B-B14F-4D97-AF65-F5344CB8AC3E}">
        <p14:creationId xmlns:p14="http://schemas.microsoft.com/office/powerpoint/2010/main" val="1013155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Bankszámla </a:t>
            </a:r>
            <a:r>
              <a:rPr lang="hu-HU" b="1" dirty="0" smtClean="0"/>
              <a:t>nyitása</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a:t>
            </a:r>
            <a:r>
              <a:rPr lang="hu-HU" dirty="0"/>
              <a:t>gazdasági társaságok - ha a jogszabály kivételt nem tesz: </a:t>
            </a:r>
            <a:r>
              <a:rPr lang="hu-HU" dirty="0">
                <a:sym typeface="Symbol" panose="05050102010706020507" pitchFamily="18" charset="2"/>
              </a:rPr>
              <a:t></a:t>
            </a:r>
            <a:r>
              <a:rPr lang="hu-HU" dirty="0"/>
              <a:t> kötelesek pénzeszközeiket a készpénzben teljesíthető fizetések céljára szolgáló pénzeszközök kivételével bankszámlán tartani, </a:t>
            </a:r>
            <a:r>
              <a:rPr lang="hu-HU" dirty="0" smtClean="0"/>
              <a:t> </a:t>
            </a:r>
            <a:r>
              <a:rPr lang="hu-HU" dirty="0"/>
              <a:t>pénzforgalmukat bankszámlán lebonyolítani, s ennek érdekében bankszámlaszerződést kötni. </a:t>
            </a:r>
          </a:p>
          <a:p>
            <a:r>
              <a:rPr lang="hu-HU" dirty="0" smtClean="0"/>
              <a:t>A </a:t>
            </a:r>
            <a:r>
              <a:rPr lang="hu-HU" dirty="0"/>
              <a:t>tagoknak a cégbejegyzési kérelem benyújtásáig kötelesek a pénzbeli hozzájárulás legalább 30%-át befizetni. A pénzbetétek befizetésének hitelintézeti igazolását a cégbejegyzési kérelemhez csatolni kell.</a:t>
            </a:r>
          </a:p>
          <a:p>
            <a:endParaRPr lang="hu-HU" dirty="0"/>
          </a:p>
        </p:txBody>
      </p:sp>
    </p:spTree>
    <p:extLst>
      <p:ext uri="{BB962C8B-B14F-4D97-AF65-F5344CB8AC3E}">
        <p14:creationId xmlns:p14="http://schemas.microsoft.com/office/powerpoint/2010/main" val="14185038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Gazdasági társaságok megszűnése</a:t>
            </a:r>
            <a:endParaRPr lang="hu-HU" dirty="0"/>
          </a:p>
        </p:txBody>
      </p:sp>
      <p:sp>
        <p:nvSpPr>
          <p:cNvPr id="3" name="Tartalom helye 2"/>
          <p:cNvSpPr>
            <a:spLocks noGrp="1"/>
          </p:cNvSpPr>
          <p:nvPr>
            <p:ph idx="1"/>
          </p:nvPr>
        </p:nvSpPr>
        <p:spPr/>
        <p:txBody>
          <a:bodyPr/>
          <a:lstStyle/>
          <a:p>
            <a:r>
              <a:rPr lang="hu-HU" dirty="0" smtClean="0"/>
              <a:t>eladósodás</a:t>
            </a:r>
            <a:r>
              <a:rPr lang="hu-HU" dirty="0"/>
              <a:t>, csődeljárás, kényszerdöntés</a:t>
            </a:r>
          </a:p>
          <a:p>
            <a:r>
              <a:rPr lang="hu-HU" dirty="0" smtClean="0"/>
              <a:t>a </a:t>
            </a:r>
            <a:r>
              <a:rPr lang="hu-HU" dirty="0"/>
              <a:t>tulajdonosi döntés alapján,(vállalkozás vagyonának </a:t>
            </a:r>
            <a:r>
              <a:rPr lang="hu-HU" dirty="0" err="1"/>
              <a:t>értékesítéseével</a:t>
            </a:r>
            <a:r>
              <a:rPr lang="hu-HU" dirty="0"/>
              <a:t>)</a:t>
            </a:r>
          </a:p>
          <a:p>
            <a:r>
              <a:rPr lang="hu-HU" dirty="0" smtClean="0"/>
              <a:t>elért </a:t>
            </a:r>
            <a:r>
              <a:rPr lang="hu-HU" dirty="0"/>
              <a:t>célok megvalósultak, nincs szükség rá többé</a:t>
            </a:r>
          </a:p>
          <a:p>
            <a:r>
              <a:rPr lang="hu-HU" dirty="0" err="1" smtClean="0"/>
              <a:t>nincs,aki</a:t>
            </a:r>
            <a:r>
              <a:rPr lang="hu-HU" dirty="0" smtClean="0"/>
              <a:t> </a:t>
            </a:r>
            <a:r>
              <a:rPr lang="hu-HU" dirty="0"/>
              <a:t>tovább vezetné (családi vállalkozások)</a:t>
            </a:r>
          </a:p>
          <a:p>
            <a:endParaRPr lang="hu-HU" dirty="0"/>
          </a:p>
        </p:txBody>
      </p:sp>
    </p:spTree>
    <p:extLst>
      <p:ext uri="{BB962C8B-B14F-4D97-AF65-F5344CB8AC3E}">
        <p14:creationId xmlns:p14="http://schemas.microsoft.com/office/powerpoint/2010/main" val="2383169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Mit kezd a vállalkozás a nyereségével</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eredménytartalék</a:t>
            </a:r>
            <a:r>
              <a:rPr lang="hu-HU" dirty="0"/>
              <a:t>, beruházások, bővítések a további növekedés (nagyobb profit) érdekében</a:t>
            </a:r>
          </a:p>
          <a:p>
            <a:r>
              <a:rPr lang="hu-HU" dirty="0" smtClean="0"/>
              <a:t>tőkét </a:t>
            </a:r>
            <a:r>
              <a:rPr lang="hu-HU" dirty="0"/>
              <a:t>emel</a:t>
            </a:r>
          </a:p>
          <a:p>
            <a:r>
              <a:rPr lang="hu-HU" dirty="0"/>
              <a:t> </a:t>
            </a:r>
            <a:r>
              <a:rPr lang="hu-HU" dirty="0" smtClean="0"/>
              <a:t>az </a:t>
            </a:r>
            <a:r>
              <a:rPr lang="hu-HU" dirty="0"/>
              <a:t>adózott eredmény jövedelem/ osztalék formában megosztása a tagok, tulajdonosok részvényesek felé</a:t>
            </a:r>
          </a:p>
          <a:p>
            <a:r>
              <a:rPr lang="hu-HU" dirty="0" smtClean="0"/>
              <a:t>alapítványok</a:t>
            </a:r>
            <a:r>
              <a:rPr lang="hu-HU" dirty="0"/>
              <a:t>, civil szervezetek, sportszervezetek támogatása</a:t>
            </a:r>
          </a:p>
          <a:p>
            <a:r>
              <a:rPr lang="hu-HU" dirty="0" smtClean="0"/>
              <a:t>egyéb</a:t>
            </a:r>
            <a:endParaRPr lang="hu-HU" dirty="0"/>
          </a:p>
          <a:p>
            <a:endParaRPr lang="hu-HU" dirty="0"/>
          </a:p>
        </p:txBody>
      </p:sp>
    </p:spTree>
    <p:extLst>
      <p:ext uri="{BB962C8B-B14F-4D97-AF65-F5344CB8AC3E}">
        <p14:creationId xmlns:p14="http://schemas.microsoft.com/office/powerpoint/2010/main" val="769052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692696"/>
            <a:ext cx="8229600" cy="5616624"/>
          </a:xfrm>
        </p:spPr>
        <p:txBody>
          <a:bodyPr>
            <a:normAutofit fontScale="92500"/>
          </a:bodyPr>
          <a:lstStyle/>
          <a:p>
            <a:pPr marL="0" indent="0">
              <a:buNone/>
            </a:pPr>
            <a:r>
              <a:rPr lang="hu-HU" b="1" dirty="0"/>
              <a:t>Az alkalmazotti-státusz előnyei:</a:t>
            </a:r>
            <a:endParaRPr lang="hu-HU" dirty="0"/>
          </a:p>
          <a:p>
            <a:r>
              <a:rPr lang="hu-HU" dirty="0" smtClean="0"/>
              <a:t>Adott </a:t>
            </a:r>
            <a:r>
              <a:rPr lang="hu-HU" dirty="0"/>
              <a:t>esetben kisebb a felelősség</a:t>
            </a:r>
          </a:p>
          <a:p>
            <a:r>
              <a:rPr lang="hu-HU" dirty="0" smtClean="0"/>
              <a:t>Azonnal </a:t>
            </a:r>
            <a:r>
              <a:rPr lang="hu-HU" dirty="0"/>
              <a:t>biztosított használati eszközök</a:t>
            </a:r>
          </a:p>
          <a:p>
            <a:r>
              <a:rPr lang="hu-HU" dirty="0" smtClean="0"/>
              <a:t>Biztos </a:t>
            </a:r>
            <a:r>
              <a:rPr lang="hu-HU" dirty="0"/>
              <a:t>jövedelemforrás</a:t>
            </a:r>
          </a:p>
          <a:p>
            <a:r>
              <a:rPr lang="hu-HU" dirty="0" smtClean="0"/>
              <a:t>Természetbeni </a:t>
            </a:r>
            <a:r>
              <a:rPr lang="hu-HU" dirty="0"/>
              <a:t>juttatások (bérletpénz, étkeztetés</a:t>
            </a:r>
            <a:r>
              <a:rPr lang="hu-HU" dirty="0" smtClean="0"/>
              <a:t>)</a:t>
            </a:r>
          </a:p>
          <a:p>
            <a:pPr marL="0" indent="0">
              <a:buNone/>
            </a:pPr>
            <a:endParaRPr lang="hu-HU" b="1" dirty="0" smtClean="0"/>
          </a:p>
          <a:p>
            <a:pPr marL="0" indent="0">
              <a:buNone/>
            </a:pPr>
            <a:r>
              <a:rPr lang="hu-HU" b="1" dirty="0" smtClean="0"/>
              <a:t>Az </a:t>
            </a:r>
            <a:r>
              <a:rPr lang="hu-HU" b="1" dirty="0"/>
              <a:t>alkalmazott-státusz hátrányai:</a:t>
            </a:r>
            <a:endParaRPr lang="hu-HU" dirty="0"/>
          </a:p>
          <a:p>
            <a:r>
              <a:rPr lang="hu-HU" dirty="0" smtClean="0"/>
              <a:t>Nem </a:t>
            </a:r>
            <a:r>
              <a:rPr lang="hu-HU" dirty="0"/>
              <a:t>mindig rugalmas a munkaidő</a:t>
            </a:r>
          </a:p>
          <a:p>
            <a:r>
              <a:rPr lang="hu-HU" dirty="0" smtClean="0"/>
              <a:t>Felelősségre </a:t>
            </a:r>
            <a:r>
              <a:rPr lang="hu-HU" dirty="0"/>
              <a:t>vonás lehetősége a felettesek részéről</a:t>
            </a:r>
          </a:p>
          <a:p>
            <a:endParaRPr lang="hu-HU" dirty="0"/>
          </a:p>
        </p:txBody>
      </p:sp>
    </p:spTree>
    <p:extLst>
      <p:ext uri="{BB962C8B-B14F-4D97-AF65-F5344CB8AC3E}">
        <p14:creationId xmlns:p14="http://schemas.microsoft.com/office/powerpoint/2010/main" val="148913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04664"/>
            <a:ext cx="8229600" cy="5721499"/>
          </a:xfrm>
        </p:spPr>
        <p:txBody>
          <a:bodyPr>
            <a:normAutofit lnSpcReduction="10000"/>
          </a:bodyPr>
          <a:lstStyle/>
          <a:p>
            <a:pPr marL="0" indent="0">
              <a:buNone/>
            </a:pPr>
            <a:r>
              <a:rPr lang="hu-HU" b="1" dirty="0"/>
              <a:t>A saját vállalkozás előnyei:</a:t>
            </a:r>
            <a:endParaRPr lang="hu-HU" dirty="0"/>
          </a:p>
          <a:p>
            <a:r>
              <a:rPr lang="hu-HU" dirty="0" smtClean="0"/>
              <a:t>Rugalmas </a:t>
            </a:r>
            <a:r>
              <a:rPr lang="hu-HU" dirty="0"/>
              <a:t>munkaidő</a:t>
            </a:r>
          </a:p>
          <a:p>
            <a:r>
              <a:rPr lang="hu-HU" dirty="0" smtClean="0"/>
              <a:t>Nincs </a:t>
            </a:r>
            <a:r>
              <a:rPr lang="hu-HU" dirty="0"/>
              <a:t>felettes</a:t>
            </a:r>
          </a:p>
          <a:p>
            <a:r>
              <a:rPr lang="hu-HU" dirty="0" smtClean="0"/>
              <a:t>Teljes </a:t>
            </a:r>
            <a:r>
              <a:rPr lang="hu-HU" dirty="0"/>
              <a:t>önállóság a döntéshozatalban</a:t>
            </a:r>
          </a:p>
          <a:p>
            <a:pPr marL="0" indent="0">
              <a:buNone/>
            </a:pPr>
            <a:r>
              <a:rPr lang="hu-HU" dirty="0"/>
              <a:t> </a:t>
            </a:r>
          </a:p>
          <a:p>
            <a:pPr marL="0" indent="0">
              <a:buNone/>
            </a:pPr>
            <a:r>
              <a:rPr lang="hu-HU" b="1" dirty="0" smtClean="0"/>
              <a:t>A </a:t>
            </a:r>
            <a:r>
              <a:rPr lang="hu-HU" b="1" dirty="0"/>
              <a:t>saját vállalkozás hátrányai:</a:t>
            </a:r>
            <a:endParaRPr lang="hu-HU" dirty="0"/>
          </a:p>
          <a:p>
            <a:r>
              <a:rPr lang="hu-HU" dirty="0" smtClean="0"/>
              <a:t>Túl </a:t>
            </a:r>
            <a:r>
              <a:rPr lang="hu-HU" dirty="0"/>
              <a:t>nagy felelősség</a:t>
            </a:r>
          </a:p>
          <a:p>
            <a:r>
              <a:rPr lang="hu-HU" dirty="0" smtClean="0"/>
              <a:t>Folyamatos </a:t>
            </a:r>
            <a:r>
              <a:rPr lang="hu-HU" dirty="0"/>
              <a:t>kiszolgáltatottság a piacon</a:t>
            </a:r>
          </a:p>
          <a:p>
            <a:r>
              <a:rPr lang="hu-HU" dirty="0" smtClean="0"/>
              <a:t>Állandó </a:t>
            </a:r>
            <a:r>
              <a:rPr lang="hu-HU" dirty="0"/>
              <a:t>plusz papírmunka és ügyintézés</a:t>
            </a:r>
          </a:p>
          <a:p>
            <a:r>
              <a:rPr lang="hu-HU" dirty="0" smtClean="0"/>
              <a:t>Adott </a:t>
            </a:r>
            <a:r>
              <a:rPr lang="hu-HU" dirty="0"/>
              <a:t>esetben korlátozottabb költségvetés</a:t>
            </a:r>
          </a:p>
          <a:p>
            <a:endParaRPr lang="hu-HU" dirty="0"/>
          </a:p>
        </p:txBody>
      </p:sp>
    </p:spTree>
    <p:extLst>
      <p:ext uri="{BB962C8B-B14F-4D97-AF65-F5344CB8AC3E}">
        <p14:creationId xmlns:p14="http://schemas.microsoft.com/office/powerpoint/2010/main" val="61093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t>Egy vállalkozás indítása</a:t>
            </a:r>
            <a:endParaRPr lang="hu-HU" dirty="0"/>
          </a:p>
        </p:txBody>
      </p:sp>
      <p:sp>
        <p:nvSpPr>
          <p:cNvPr id="3" name="Tartalom helye 2"/>
          <p:cNvSpPr>
            <a:spLocks noGrp="1"/>
          </p:cNvSpPr>
          <p:nvPr>
            <p:ph idx="1"/>
          </p:nvPr>
        </p:nvSpPr>
        <p:spPr>
          <a:xfrm>
            <a:off x="457200" y="1268760"/>
            <a:ext cx="8229600" cy="4857403"/>
          </a:xfrm>
        </p:spPr>
        <p:txBody>
          <a:bodyPr>
            <a:normAutofit fontScale="85000" lnSpcReduction="20000"/>
          </a:bodyPr>
          <a:lstStyle/>
          <a:p>
            <a:pPr marL="0" indent="0">
              <a:buNone/>
            </a:pPr>
            <a:r>
              <a:rPr lang="hu-HU" b="1" dirty="0"/>
              <a:t>A vállalkozás alapításának lehetőségeit meghatározza</a:t>
            </a:r>
            <a:r>
              <a:rPr lang="hu-HU" b="1" dirty="0" smtClean="0"/>
              <a:t>:</a:t>
            </a:r>
            <a:endParaRPr lang="hu-HU" dirty="0"/>
          </a:p>
          <a:p>
            <a:r>
              <a:rPr lang="hu-HU" dirty="0" smtClean="0"/>
              <a:t>rendelkezésre </a:t>
            </a:r>
            <a:r>
              <a:rPr lang="hu-HU" dirty="0"/>
              <a:t>álló tőke, szaktudás, munkaerő</a:t>
            </a:r>
          </a:p>
          <a:p>
            <a:r>
              <a:rPr lang="hu-HU" dirty="0" smtClean="0"/>
              <a:t>az </a:t>
            </a:r>
            <a:r>
              <a:rPr lang="hu-HU" dirty="0"/>
              <a:t>állam gazdaságpolitikája</a:t>
            </a:r>
          </a:p>
          <a:p>
            <a:r>
              <a:rPr lang="hu-HU" dirty="0"/>
              <a:t> </a:t>
            </a:r>
            <a:r>
              <a:rPr lang="hu-HU" dirty="0" smtClean="0"/>
              <a:t>piaci </a:t>
            </a:r>
            <a:r>
              <a:rPr lang="hu-HU" dirty="0"/>
              <a:t>viszonyok</a:t>
            </a:r>
          </a:p>
          <a:p>
            <a:r>
              <a:rPr lang="hu-HU" dirty="0" smtClean="0"/>
              <a:t>gazdasági </a:t>
            </a:r>
            <a:r>
              <a:rPr lang="hu-HU" dirty="0"/>
              <a:t>környezet</a:t>
            </a:r>
          </a:p>
          <a:p>
            <a:pPr marL="0" indent="0">
              <a:buNone/>
            </a:pPr>
            <a:endParaRPr lang="hu-HU" dirty="0"/>
          </a:p>
          <a:p>
            <a:pPr marL="0" indent="0">
              <a:buNone/>
            </a:pPr>
            <a:r>
              <a:rPr lang="hu-HU" b="1" dirty="0" smtClean="0"/>
              <a:t>A </a:t>
            </a:r>
            <a:r>
              <a:rPr lang="hu-HU" b="1" dirty="0"/>
              <a:t>vállalkozás alapítása</a:t>
            </a:r>
            <a:r>
              <a:rPr lang="hu-HU" b="1" dirty="0" smtClean="0"/>
              <a:t>:</a:t>
            </a:r>
            <a:endParaRPr lang="hu-HU" dirty="0"/>
          </a:p>
          <a:p>
            <a:r>
              <a:rPr lang="hu-HU" dirty="0" smtClean="0"/>
              <a:t>vállalkozási </a:t>
            </a:r>
            <a:r>
              <a:rPr lang="hu-HU" dirty="0"/>
              <a:t>forma kiválasztása</a:t>
            </a:r>
          </a:p>
          <a:p>
            <a:r>
              <a:rPr lang="hu-HU" dirty="0" smtClean="0"/>
              <a:t>tőkebefektetés</a:t>
            </a:r>
            <a:endParaRPr lang="hu-HU" dirty="0"/>
          </a:p>
          <a:p>
            <a:r>
              <a:rPr lang="hu-HU" dirty="0" smtClean="0"/>
              <a:t>piacon </a:t>
            </a:r>
            <a:r>
              <a:rPr lang="hu-HU" dirty="0"/>
              <a:t>történő megjelenés, verseny</a:t>
            </a:r>
          </a:p>
          <a:p>
            <a:r>
              <a:rPr lang="hu-HU" dirty="0" smtClean="0"/>
              <a:t>mérlegelt </a:t>
            </a:r>
            <a:r>
              <a:rPr lang="hu-HU" dirty="0"/>
              <a:t>gazdasági döntés</a:t>
            </a:r>
          </a:p>
          <a:p>
            <a:pPr marL="0" indent="0">
              <a:buNone/>
            </a:pPr>
            <a:endParaRPr lang="hu-HU" dirty="0"/>
          </a:p>
          <a:p>
            <a:endParaRPr lang="hu-HU" dirty="0"/>
          </a:p>
        </p:txBody>
      </p:sp>
    </p:spTree>
    <p:extLst>
      <p:ext uri="{BB962C8B-B14F-4D97-AF65-F5344CB8AC3E}">
        <p14:creationId xmlns:p14="http://schemas.microsoft.com/office/powerpoint/2010/main" val="309306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04664"/>
            <a:ext cx="8229600" cy="5721499"/>
          </a:xfrm>
        </p:spPr>
        <p:txBody>
          <a:bodyPr>
            <a:normAutofit/>
          </a:bodyPr>
          <a:lstStyle/>
          <a:p>
            <a:pPr marL="0" indent="0">
              <a:buNone/>
            </a:pPr>
            <a:r>
              <a:rPr lang="hu-HU" b="1" dirty="0"/>
              <a:t>Miért vállalkozunk</a:t>
            </a:r>
            <a:r>
              <a:rPr lang="hu-HU" b="1" dirty="0" smtClean="0"/>
              <a:t>?</a:t>
            </a:r>
            <a:endParaRPr lang="hu-HU" dirty="0"/>
          </a:p>
          <a:p>
            <a:r>
              <a:rPr lang="hu-HU" dirty="0"/>
              <a:t>Szükség szerint: </a:t>
            </a:r>
            <a:r>
              <a:rPr lang="hu-HU" dirty="0" smtClean="0"/>
              <a:t>Megélhetés</a:t>
            </a:r>
            <a:endParaRPr lang="hu-HU" dirty="0"/>
          </a:p>
          <a:p>
            <a:r>
              <a:rPr lang="hu-HU" dirty="0"/>
              <a:t>Lehetőség által: Befektetés</a:t>
            </a:r>
          </a:p>
          <a:p>
            <a:pPr marL="0" indent="0">
              <a:buNone/>
            </a:pPr>
            <a:endParaRPr lang="hu-HU" b="1" dirty="0" smtClean="0"/>
          </a:p>
          <a:p>
            <a:pPr marL="0" indent="0">
              <a:buNone/>
            </a:pPr>
            <a:r>
              <a:rPr lang="hu-HU" b="1" dirty="0" smtClean="0"/>
              <a:t>Vállalkozás </a:t>
            </a:r>
            <a:r>
              <a:rPr lang="hu-HU" b="1" dirty="0"/>
              <a:t>alakulhat:</a:t>
            </a:r>
            <a:endParaRPr lang="hu-HU" dirty="0"/>
          </a:p>
          <a:p>
            <a:r>
              <a:rPr lang="hu-HU" dirty="0" smtClean="0"/>
              <a:t>Határozott </a:t>
            </a:r>
            <a:r>
              <a:rPr lang="hu-HU" dirty="0"/>
              <a:t>időre</a:t>
            </a:r>
          </a:p>
          <a:p>
            <a:r>
              <a:rPr lang="hu-HU" dirty="0" smtClean="0"/>
              <a:t>Egyes </a:t>
            </a:r>
            <a:r>
              <a:rPr lang="hu-HU" dirty="0"/>
              <a:t>projektek </a:t>
            </a:r>
            <a:r>
              <a:rPr lang="hu-HU" dirty="0" smtClean="0"/>
              <a:t>lebonyolítására</a:t>
            </a:r>
            <a:endParaRPr lang="hu-HU" dirty="0"/>
          </a:p>
          <a:p>
            <a:r>
              <a:rPr lang="hu-HU" dirty="0" smtClean="0"/>
              <a:t>Határozatlan </a:t>
            </a:r>
            <a:r>
              <a:rPr lang="hu-HU" dirty="0"/>
              <a:t>időre, cél a hosszú távú eredményes működés</a:t>
            </a:r>
          </a:p>
          <a:p>
            <a:endParaRPr lang="hu-HU" dirty="0"/>
          </a:p>
        </p:txBody>
      </p:sp>
    </p:spTree>
    <p:extLst>
      <p:ext uri="{BB962C8B-B14F-4D97-AF65-F5344CB8AC3E}">
        <p14:creationId xmlns:p14="http://schemas.microsoft.com/office/powerpoint/2010/main" val="272212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548680"/>
            <a:ext cx="8229600" cy="5577483"/>
          </a:xfrm>
        </p:spPr>
        <p:txBody>
          <a:bodyPr/>
          <a:lstStyle/>
          <a:p>
            <a:pPr marL="0" indent="0">
              <a:buNone/>
            </a:pPr>
            <a:r>
              <a:rPr lang="hu-HU" b="1" dirty="0"/>
              <a:t>Egy vállalkozás legfőbb </a:t>
            </a:r>
            <a:r>
              <a:rPr lang="hu-HU" b="1" dirty="0" smtClean="0"/>
              <a:t>jellemzői:</a:t>
            </a:r>
          </a:p>
          <a:p>
            <a:pPr marL="0" indent="0">
              <a:buNone/>
            </a:pPr>
            <a:endParaRPr lang="hu-HU" dirty="0"/>
          </a:p>
          <a:p>
            <a:r>
              <a:rPr lang="hu-HU" dirty="0"/>
              <a:t> </a:t>
            </a:r>
            <a:r>
              <a:rPr lang="hu-HU" dirty="0" smtClean="0"/>
              <a:t>önállóság</a:t>
            </a:r>
            <a:endParaRPr lang="hu-HU" dirty="0"/>
          </a:p>
          <a:p>
            <a:r>
              <a:rPr lang="hu-HU" dirty="0"/>
              <a:t> </a:t>
            </a:r>
            <a:r>
              <a:rPr lang="hu-HU" dirty="0" smtClean="0"/>
              <a:t>eredményérdekeltség</a:t>
            </a:r>
            <a:endParaRPr lang="hu-HU" dirty="0"/>
          </a:p>
          <a:p>
            <a:r>
              <a:rPr lang="hu-HU" dirty="0"/>
              <a:t> </a:t>
            </a:r>
            <a:r>
              <a:rPr lang="hu-HU" dirty="0" smtClean="0"/>
              <a:t>kockázatvállalás </a:t>
            </a:r>
            <a:endParaRPr lang="hu-HU" dirty="0"/>
          </a:p>
          <a:p>
            <a:r>
              <a:rPr lang="hu-HU" dirty="0" smtClean="0"/>
              <a:t>felelősségvállalás</a:t>
            </a:r>
            <a:endParaRPr lang="hu-HU" dirty="0"/>
          </a:p>
          <a:p>
            <a:r>
              <a:rPr lang="hu-HU" dirty="0" smtClean="0"/>
              <a:t>önmegvalósítás</a:t>
            </a:r>
            <a:endParaRPr lang="hu-HU" dirty="0"/>
          </a:p>
          <a:p>
            <a:endParaRPr lang="hu-HU" dirty="0"/>
          </a:p>
        </p:txBody>
      </p:sp>
    </p:spTree>
    <p:extLst>
      <p:ext uri="{BB962C8B-B14F-4D97-AF65-F5344CB8AC3E}">
        <p14:creationId xmlns:p14="http://schemas.microsoft.com/office/powerpoint/2010/main" val="655829185"/>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2045</Words>
  <Application>Microsoft Office PowerPoint</Application>
  <PresentationFormat>Diavetítés a képernyőre (4:3 oldalarány)</PresentationFormat>
  <Paragraphs>319</Paragraphs>
  <Slides>47</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47</vt:i4>
      </vt:variant>
    </vt:vector>
  </HeadingPairs>
  <TitlesOfParts>
    <vt:vector size="51" baseType="lpstr">
      <vt:lpstr>Arial</vt:lpstr>
      <vt:lpstr>Calibri</vt:lpstr>
      <vt:lpstr>Symbol</vt:lpstr>
      <vt:lpstr>Office-téma</vt:lpstr>
      <vt:lpstr>Hogyan váljunk egyéni vállalkozóvá, hogyan alapítsunk céget? Előadó:  Karamánné dr. Pakai Annamária Haklits András Dr. Varga Zoltán 2018.11.22 - 23.  Helyszín:  PTE ETK Szombathelyi Képzési Központ, 9700 Szombathely, Jókai u. 14. </vt:lpstr>
      <vt:lpstr>Vállalkozás indítása Bevezető</vt:lpstr>
      <vt:lpstr>alkalmazotti státusz</vt:lpstr>
      <vt:lpstr>saját vállalkozás</vt:lpstr>
      <vt:lpstr>PowerPoint-bemutató</vt:lpstr>
      <vt:lpstr>PowerPoint-bemutató</vt:lpstr>
      <vt:lpstr>Egy vállalkozás indítása</vt:lpstr>
      <vt:lpstr>PowerPoint-bemutató</vt:lpstr>
      <vt:lpstr>PowerPoint-bemutató</vt:lpstr>
      <vt:lpstr>Önállóság</vt:lpstr>
      <vt:lpstr>Eredményérdekeltség </vt:lpstr>
      <vt:lpstr>Kockázatot vállal</vt:lpstr>
      <vt:lpstr>Felelősségvállalás</vt:lpstr>
      <vt:lpstr>Anyagi felelősségvállalás</vt:lpstr>
      <vt:lpstr>A vállalkozások csoportosítása  </vt:lpstr>
      <vt:lpstr>1. Tevékenység szerint </vt:lpstr>
      <vt:lpstr>2. Működési terület szerint </vt:lpstr>
      <vt:lpstr>3. Tulajdonosi forma szerint </vt:lpstr>
      <vt:lpstr>4. Vállalkozási formák szerint</vt:lpstr>
      <vt:lpstr>Vállalkozások nagyságrend szerint </vt:lpstr>
      <vt:lpstr>PowerPoint-bemutató</vt:lpstr>
      <vt:lpstr>Magyarországon a működő vállalkozások között a kis-és közepes méretűek dominálnak</vt:lpstr>
      <vt:lpstr>Vállalkozási formák közötti választás </vt:lpstr>
      <vt:lpstr>Vállalkozási formák</vt:lpstr>
      <vt:lpstr>Egyéni vállalkozó</vt:lpstr>
      <vt:lpstr>Egyéni vállalkozó</vt:lpstr>
      <vt:lpstr>Ki nem lehet egyéni vállalkozó?</vt:lpstr>
      <vt:lpstr>Egyéni vállalkozás</vt:lpstr>
      <vt:lpstr>A vállalkozói tevékenység megszűnése</vt:lpstr>
      <vt:lpstr>Gazdasági társaságok </vt:lpstr>
      <vt:lpstr>A következő formákban működtethetők</vt:lpstr>
      <vt:lpstr>Szövetkezet</vt:lpstr>
      <vt:lpstr>Közkereseti társaság</vt:lpstr>
      <vt:lpstr>Betéti társaság</vt:lpstr>
      <vt:lpstr>Korlátolt felelősségű társaság (kft)</vt:lpstr>
      <vt:lpstr>Részvénytársaság</vt:lpstr>
      <vt:lpstr>Gazdasági társaságok</vt:lpstr>
      <vt:lpstr>Közös jellemzői a gazdasági társaságoknak</vt:lpstr>
      <vt:lpstr>Gazdasági társaságok alapítása</vt:lpstr>
      <vt:lpstr>Gazdasági társaság alapításának menete</vt:lpstr>
      <vt:lpstr>Cégbejegyzéshez szükséges igazolások, iratok</vt:lpstr>
      <vt:lpstr>A gazdasági társaság bejegyzése</vt:lpstr>
      <vt:lpstr>A bejegyzést követően a Cégbíróság a következőket adja</vt:lpstr>
      <vt:lpstr>Egy gazdasági társaság a cégbírósági bejegyzést követően</vt:lpstr>
      <vt:lpstr>Bankszámla nyitása</vt:lpstr>
      <vt:lpstr>Gazdasági társaságok megszűnése</vt:lpstr>
      <vt:lpstr>Mit kezd a vállalkozás a nyereségével</vt:lpstr>
    </vt:vector>
  </TitlesOfParts>
  <Company>PTE ETK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PTE Egészségtudományi Kar hallgatóinak részvétele a  XXXII. Országos Tudományos Diákköri Konferencián  2015. március 30. – 2015. április 2.</dc:title>
  <dc:creator>katalin.maria.koczan</dc:creator>
  <cp:lastModifiedBy>Windows-felhasználó</cp:lastModifiedBy>
  <cp:revision>50</cp:revision>
  <cp:lastPrinted>2018-11-19T09:32:36Z</cp:lastPrinted>
  <dcterms:created xsi:type="dcterms:W3CDTF">2015-07-23T07:41:14Z</dcterms:created>
  <dcterms:modified xsi:type="dcterms:W3CDTF">2018-11-22T08:33:23Z</dcterms:modified>
</cp:coreProperties>
</file>