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08788" cy="99409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6" y="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AAC28-D7F0-4C14-BC17-2912445BB06C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8F052-F09D-4BB9-8D2A-40167257A58D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91765" y="2008909"/>
            <a:ext cx="7992888" cy="3096344"/>
          </a:xfrm>
        </p:spPr>
        <p:txBody>
          <a:bodyPr>
            <a:normAutofit fontScale="90000"/>
          </a:bodyPr>
          <a:lstStyle/>
          <a:p>
            <a:pPr>
              <a:spcBef>
                <a:spcPts val="2400"/>
              </a:spcBef>
            </a:pPr>
            <a:r>
              <a:rPr lang="hu-H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Hogyan váljunk egyéni vállalkozóvá, hogyan alapítsunk céget?</a:t>
            </a:r>
            <a:r>
              <a:rPr lang="hu-H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200" b="1" i="1" dirty="0" smtClean="0">
                <a:solidFill>
                  <a:schemeClr val="tx2"/>
                </a:solidFill>
              </a:rPr>
              <a:t>Előadó: </a:t>
            </a:r>
            <a:br>
              <a:rPr lang="hu-HU" sz="2200" b="1" i="1" dirty="0" smtClean="0">
                <a:solidFill>
                  <a:schemeClr val="tx2"/>
                </a:solidFill>
              </a:rPr>
            </a:br>
            <a:r>
              <a:rPr lang="hu-HU" sz="2200" b="1" i="1" dirty="0" smtClean="0">
                <a:solidFill>
                  <a:schemeClr val="tx2"/>
                </a:solidFill>
              </a:rPr>
              <a:t>Karamánné dr. Pakai Annamária</a:t>
            </a:r>
            <a:br>
              <a:rPr lang="hu-HU" sz="2200" b="1" i="1" dirty="0" smtClean="0">
                <a:solidFill>
                  <a:schemeClr val="tx2"/>
                </a:solidFill>
              </a:rPr>
            </a:br>
            <a:r>
              <a:rPr lang="hu-HU" sz="2200" b="1" i="1" dirty="0" err="1" smtClean="0">
                <a:solidFill>
                  <a:schemeClr val="tx2"/>
                </a:solidFill>
              </a:rPr>
              <a:t>Haklits</a:t>
            </a:r>
            <a:r>
              <a:rPr lang="hu-HU" sz="2200" b="1" i="1" dirty="0" smtClean="0">
                <a:solidFill>
                  <a:schemeClr val="tx2"/>
                </a:solidFill>
              </a:rPr>
              <a:t> András</a:t>
            </a:r>
            <a:br>
              <a:rPr lang="hu-HU" sz="2200" b="1" i="1" dirty="0" smtClean="0">
                <a:solidFill>
                  <a:schemeClr val="tx2"/>
                </a:solidFill>
              </a:rPr>
            </a:br>
            <a:r>
              <a:rPr lang="hu-HU" sz="2200" b="1" i="1" dirty="0" smtClean="0">
                <a:solidFill>
                  <a:schemeClr val="tx2"/>
                </a:solidFill>
              </a:rPr>
              <a:t>Dr. Varga Zoltán</a:t>
            </a:r>
            <a:br>
              <a:rPr lang="hu-HU" sz="2200" b="1" i="1" dirty="0" smtClean="0">
                <a:solidFill>
                  <a:schemeClr val="tx2"/>
                </a:solidFill>
              </a:rPr>
            </a:br>
            <a:r>
              <a:rPr lang="hu-HU" sz="1800" b="1" dirty="0" smtClean="0">
                <a:solidFill>
                  <a:schemeClr val="tx2"/>
                </a:solidFill>
              </a:rPr>
              <a:t>2018.11.22 - 23.</a:t>
            </a:r>
            <a:r>
              <a:rPr lang="hu-HU" sz="1800" b="1" dirty="0">
                <a:solidFill>
                  <a:schemeClr val="tx2"/>
                </a:solidFill>
              </a:rPr>
              <a:t/>
            </a:r>
            <a:br>
              <a:rPr lang="hu-HU" sz="1800" b="1" dirty="0">
                <a:solidFill>
                  <a:schemeClr val="tx2"/>
                </a:solidFill>
              </a:rPr>
            </a:br>
            <a:r>
              <a:rPr lang="hu-HU" sz="1800" b="1" dirty="0" smtClean="0">
                <a:solidFill>
                  <a:schemeClr val="tx2"/>
                </a:solidFill>
              </a:rPr>
              <a:t/>
            </a:r>
            <a:br>
              <a:rPr lang="hu-HU" sz="1800" b="1" dirty="0" smtClean="0">
                <a:solidFill>
                  <a:schemeClr val="tx2"/>
                </a:solidFill>
              </a:rPr>
            </a:br>
            <a:r>
              <a:rPr lang="hu-HU" sz="1800" b="1" i="1" dirty="0" smtClean="0">
                <a:solidFill>
                  <a:schemeClr val="tx2"/>
                </a:solidFill>
              </a:rPr>
              <a:t>Helyszín: </a:t>
            </a:r>
            <a:r>
              <a:rPr lang="hu-HU" sz="1800" b="1" dirty="0" smtClean="0">
                <a:solidFill>
                  <a:schemeClr val="tx2"/>
                </a:solidFill>
              </a:rPr>
              <a:t/>
            </a:r>
            <a:br>
              <a:rPr lang="hu-HU" sz="1800" b="1" dirty="0" smtClean="0">
                <a:solidFill>
                  <a:schemeClr val="tx2"/>
                </a:solidFill>
              </a:rPr>
            </a:br>
            <a:r>
              <a:rPr lang="hu-HU" sz="1800" b="1" dirty="0" smtClean="0">
                <a:solidFill>
                  <a:schemeClr val="tx2"/>
                </a:solidFill>
              </a:rPr>
              <a:t>PTE </a:t>
            </a:r>
            <a:r>
              <a:rPr lang="hu-HU" sz="1800" b="1" dirty="0">
                <a:solidFill>
                  <a:schemeClr val="tx2"/>
                </a:solidFill>
              </a:rPr>
              <a:t>ETK Szombathelyi Képzési Központ, 9700 Szombathely, Jókai u. </a:t>
            </a:r>
            <a:r>
              <a:rPr lang="hu-HU" sz="1800" b="1" smtClean="0">
                <a:solidFill>
                  <a:schemeClr val="tx2"/>
                </a:solidFill>
              </a:rPr>
              <a:t>14. </a:t>
            </a:r>
            <a:endParaRPr lang="hu-HU" sz="1200" b="1" dirty="0">
              <a:solidFill>
                <a:schemeClr val="tx2"/>
              </a:solidFill>
            </a:endParaRPr>
          </a:p>
        </p:txBody>
      </p:sp>
      <p:pic>
        <p:nvPicPr>
          <p:cNvPr id="4" name="Kép 3" descr="emmi_logo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39952" y="5877272"/>
            <a:ext cx="956310" cy="655320"/>
          </a:xfrm>
          <a:prstGeom prst="rect">
            <a:avLst/>
          </a:prstGeom>
        </p:spPr>
      </p:pic>
      <p:pic>
        <p:nvPicPr>
          <p:cNvPr id="6" name="Kép 5" descr="ntp_72_rgb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28184" y="5877272"/>
            <a:ext cx="2160270" cy="541020"/>
          </a:xfrm>
          <a:prstGeom prst="rect">
            <a:avLst/>
          </a:prstGeom>
        </p:spPr>
      </p:pic>
      <p:pic>
        <p:nvPicPr>
          <p:cNvPr id="7" name="Kép 6" descr="emet_logo_szines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5733256"/>
            <a:ext cx="246507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ext Box 10"/>
          <p:cNvSpPr txBox="1">
            <a:spLocks noChangeArrowheads="1"/>
          </p:cNvSpPr>
          <p:nvPr/>
        </p:nvSpPr>
        <p:spPr bwMode="auto">
          <a:xfrm>
            <a:off x="718951" y="5200634"/>
            <a:ext cx="7965702" cy="5040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 </a:t>
            </a:r>
            <a:r>
              <a:rPr lang="hu-HU" sz="1400" dirty="0" smtClean="0">
                <a:latin typeface="Calibri" pitchFamily="34" charset="0"/>
                <a:cs typeface="Arial" pitchFamily="34" charset="0"/>
              </a:rPr>
              <a:t>RENDEZVÉNYT </a:t>
            </a: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AZ EMBERI ERŐFORRÁSOK MINISZTÉRIUMA NEMZETI TEHETSÉG PROGRAMJA TÁMOGATTA (NTP-SZKOLL-18-0031).</a:t>
            </a: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logo_health_arcula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01802" y="361653"/>
            <a:ext cx="38306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705358" y="1461658"/>
            <a:ext cx="7965702" cy="37466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ts val="1200"/>
              </a:spcBef>
            </a:pPr>
            <a:r>
              <a:rPr lang="hu-HU" sz="16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Egészségtudományi Szakkollégium Tehetség Program 2018/2019-es tanévben</a:t>
            </a:r>
            <a:endParaRPr kumimoji="0" lang="hu-HU" sz="16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zövegdoboz 5"/>
          <p:cNvSpPr txBox="1">
            <a:spLocks noChangeArrowheads="1"/>
          </p:cNvSpPr>
          <p:nvPr/>
        </p:nvSpPr>
        <p:spPr bwMode="auto">
          <a:xfrm>
            <a:off x="566738" y="434975"/>
            <a:ext cx="2847975" cy="647700"/>
          </a:xfrm>
          <a:prstGeom prst="rect">
            <a:avLst/>
          </a:prstGeom>
          <a:solidFill>
            <a:srgbClr val="FFFFFF"/>
          </a:solidFill>
          <a:ln w="6350">
            <a:solidFill>
              <a:srgbClr val="1F497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1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cs typeface="Arial" pitchFamily="34" charset="0"/>
              </a:rPr>
              <a:t>Pécsi Tudományegyetem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1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cs typeface="Arial" pitchFamily="34" charset="0"/>
              </a:rPr>
              <a:t>Egészségtudományi Kar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altLang="hu-HU" sz="11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cs typeface="Arial" pitchFamily="34" charset="0"/>
              </a:rPr>
              <a:t>Egészségtudományi Szakkollégium</a:t>
            </a:r>
            <a:endParaRPr kumimoji="0" lang="hu-HU" alt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Pályázatok </a:t>
            </a:r>
            <a:r>
              <a:rPr lang="hu-HU" b="1" dirty="0" smtClean="0"/>
              <a:t>elszámolása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525963"/>
          </a:xfrm>
        </p:spPr>
        <p:txBody>
          <a:bodyPr>
            <a:normAutofit lnSpcReduction="10000"/>
          </a:bodyPr>
          <a:lstStyle/>
          <a:p>
            <a:r>
              <a:rPr lang="hu-HU" dirty="0"/>
              <a:t>Egy vállalkozás fejlődésében kiemelt jelentőséggel bírnak a pályázati források elnyerése, hiszen </a:t>
            </a:r>
            <a:r>
              <a:rPr lang="hu-HU" dirty="0" smtClean="0"/>
              <a:t>általuk </a:t>
            </a:r>
            <a:r>
              <a:rPr lang="hu-HU" dirty="0"/>
              <a:t>gyorsabban és könnyebben </a:t>
            </a:r>
            <a:r>
              <a:rPr lang="hu-HU" dirty="0" err="1"/>
              <a:t>valósíthatóak</a:t>
            </a:r>
            <a:r>
              <a:rPr lang="hu-HU" dirty="0"/>
              <a:t> meg beruházások, vehető fel újabb munkaerő.</a:t>
            </a:r>
          </a:p>
          <a:p>
            <a:r>
              <a:rPr lang="hu-HU" dirty="0"/>
              <a:t>Ugyanakkor </a:t>
            </a:r>
            <a:r>
              <a:rPr lang="hu-HU" dirty="0" smtClean="0"/>
              <a:t>nem csak </a:t>
            </a:r>
            <a:r>
              <a:rPr lang="hu-HU" dirty="0"/>
              <a:t>a sikeres pályázat előkészítésénél, hanem a pályázati elszámolás során is nagyon figyelmesen kell eljárni minden esetben.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Pályázat folyamata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32859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u-HU" b="1" dirty="0"/>
              <a:t>Tervezés, előkészítés:</a:t>
            </a:r>
            <a:endParaRPr lang="hu-HU" dirty="0"/>
          </a:p>
          <a:p>
            <a:r>
              <a:rPr lang="hu-HU" dirty="0" smtClean="0"/>
              <a:t>Projekt </a:t>
            </a:r>
            <a:r>
              <a:rPr lang="hu-HU" dirty="0"/>
              <a:t>cél megfogalmazása, amit a vállalkozás meg szeretne valósítani</a:t>
            </a:r>
          </a:p>
          <a:p>
            <a:r>
              <a:rPr lang="hu-HU" dirty="0" smtClean="0"/>
              <a:t>Pályázati </a:t>
            </a:r>
            <a:r>
              <a:rPr lang="hu-HU" dirty="0"/>
              <a:t>források kutatása, feltérképezése</a:t>
            </a:r>
          </a:p>
          <a:p>
            <a:r>
              <a:rPr lang="hu-HU" dirty="0" smtClean="0"/>
              <a:t>Források </a:t>
            </a:r>
            <a:r>
              <a:rPr lang="hu-HU" dirty="0"/>
              <a:t>összetételének meghatározása: saját forrás mértéke és aránya, pályázati forrás mértéke, hitel, befektetők</a:t>
            </a:r>
          </a:p>
          <a:p>
            <a:r>
              <a:rPr lang="hu-HU" dirty="0" smtClean="0"/>
              <a:t>Projekt </a:t>
            </a:r>
            <a:r>
              <a:rPr lang="hu-HU" dirty="0"/>
              <a:t>céljainak a pályázati kiíráshoz való alakítása (minél nagyobb az átfedés, annál jobban szolgálja a pályázat a kitűzött projekt célját</a:t>
            </a:r>
          </a:p>
          <a:p>
            <a:r>
              <a:rPr lang="hu-HU" dirty="0" smtClean="0"/>
              <a:t>Projekt </a:t>
            </a:r>
            <a:r>
              <a:rPr lang="hu-HU" dirty="0"/>
              <a:t>előkészítése, tervek, árajánlatok (átcsoportosítható források figyelembevételével)</a:t>
            </a:r>
          </a:p>
          <a:p>
            <a:r>
              <a:rPr lang="hu-HU" dirty="0" smtClean="0"/>
              <a:t>Pályázat </a:t>
            </a:r>
            <a:r>
              <a:rPr lang="hu-HU" dirty="0"/>
              <a:t>elkészítése kritériumoknak és előírásoknak megfelelően, szükséges mellékletek (látvány terv, engedélyek, műszaki tervek, üzleti terv)</a:t>
            </a:r>
          </a:p>
          <a:p>
            <a:r>
              <a:rPr lang="hu-HU" dirty="0" smtClean="0"/>
              <a:t>Befogadó </a:t>
            </a:r>
            <a:r>
              <a:rPr lang="hu-HU" dirty="0"/>
              <a:t>nyilatkozat, várakozás</a:t>
            </a:r>
          </a:p>
          <a:p>
            <a:r>
              <a:rPr lang="hu-HU" dirty="0" smtClean="0"/>
              <a:t>Hiánypótlás</a:t>
            </a:r>
            <a:r>
              <a:rPr lang="hu-HU" dirty="0"/>
              <a:t>: Leadott pályázatot érintő tisztázó kérdések, nem egyértelmű megfogalmazások tisztázása. Figyelni kell a hiánypótlás határidejének betartására!</a:t>
            </a:r>
          </a:p>
          <a:p>
            <a:r>
              <a:rPr lang="hu-HU" dirty="0" smtClean="0"/>
              <a:t>Nyertes</a:t>
            </a:r>
            <a:r>
              <a:rPr lang="hu-HU" dirty="0"/>
              <a:t>, vesztes pályázat kiértesítése (jóváhagyó-elutasító határozat)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21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Pályázat folyamata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u-HU" b="1" dirty="0"/>
              <a:t>Nyertes pályázat: Támogatási szerződés.</a:t>
            </a:r>
            <a:endParaRPr lang="hu-HU" dirty="0"/>
          </a:p>
          <a:p>
            <a:r>
              <a:rPr lang="hu-HU" dirty="0" smtClean="0"/>
              <a:t>Kiírás </a:t>
            </a:r>
            <a:r>
              <a:rPr lang="hu-HU" dirty="0"/>
              <a:t>szerint rendelkezésre álló idő: mérföldkövek meghatározása, időszakos jelentések határidős részelszámolások (időszakos vagy a kivitelezés egyes elemeinek (mérföld-kövek) megvalósításakor. (</a:t>
            </a:r>
            <a:r>
              <a:rPr lang="hu-HU" dirty="0" err="1"/>
              <a:t>Gantt</a:t>
            </a:r>
            <a:r>
              <a:rPr lang="hu-HU" dirty="0"/>
              <a:t>-diagram pénzügyi, műszaki, jogi munkálatok koordinálása)</a:t>
            </a:r>
          </a:p>
          <a:p>
            <a:r>
              <a:rPr lang="hu-HU" dirty="0" smtClean="0"/>
              <a:t>Kommunikációs </a:t>
            </a:r>
            <a:r>
              <a:rPr lang="hu-HU" dirty="0"/>
              <a:t>kötelezettségek, arculati elemek feltüntetése</a:t>
            </a:r>
          </a:p>
          <a:p>
            <a:r>
              <a:rPr lang="hu-HU" dirty="0" smtClean="0"/>
              <a:t>Projekt </a:t>
            </a:r>
            <a:r>
              <a:rPr lang="hu-HU" dirty="0"/>
              <a:t>management: Projekt központi egysége- minden információ ide </a:t>
            </a:r>
            <a:r>
              <a:rPr lang="hu-HU" dirty="0" smtClean="0"/>
              <a:t>irányul</a:t>
            </a:r>
            <a:r>
              <a:rPr lang="hu-HU" dirty="0"/>
              <a:t>. (kommunikációs vonal, szerződések megkötése, engedélyek beszerzése, munkafolyamatok irányítása, ellenőrzése, stb..)</a:t>
            </a:r>
          </a:p>
          <a:p>
            <a:r>
              <a:rPr lang="hu-HU" dirty="0" smtClean="0"/>
              <a:t>Projekt </a:t>
            </a:r>
            <a:r>
              <a:rPr lang="hu-HU" dirty="0"/>
              <a:t>management, úgy alakítsa a kivitelezés menetét, hogy a pályázati kiírásnak formai és tartalmi elemeinek megfeleljen</a:t>
            </a:r>
          </a:p>
          <a:p>
            <a:r>
              <a:rPr lang="hu-HU" dirty="0" smtClean="0"/>
              <a:t>Elhúzódó </a:t>
            </a:r>
            <a:r>
              <a:rPr lang="hu-HU" dirty="0"/>
              <a:t>projekteknél hosszabbítás kérése (lehetőség szerint)</a:t>
            </a:r>
          </a:p>
          <a:p>
            <a:r>
              <a:rPr lang="hu-HU" dirty="0" smtClean="0"/>
              <a:t>Kötbér </a:t>
            </a:r>
            <a:r>
              <a:rPr lang="hu-HU" dirty="0"/>
              <a:t>szerződésbe-foglalása, biztosíték</a:t>
            </a:r>
          </a:p>
          <a:p>
            <a:r>
              <a:rPr lang="hu-HU" dirty="0" smtClean="0"/>
              <a:t>Irányító </a:t>
            </a:r>
            <a:r>
              <a:rPr lang="hu-HU" dirty="0"/>
              <a:t>hatóság, segítség, felvilágosítás (pozitív visszajelzések)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31311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Pályázat folyamata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/>
              <a:t>Elszámolás benyújtása</a:t>
            </a:r>
            <a:r>
              <a:rPr lang="hu-HU" dirty="0"/>
              <a:t> (pénzügyi elszámolás)</a:t>
            </a:r>
          </a:p>
          <a:p>
            <a:r>
              <a:rPr lang="hu-HU" dirty="0" smtClean="0"/>
              <a:t>Visszaigazolás</a:t>
            </a:r>
            <a:endParaRPr lang="hu-HU" dirty="0"/>
          </a:p>
          <a:p>
            <a:r>
              <a:rPr lang="hu-HU" dirty="0" smtClean="0"/>
              <a:t>Hiánypótlás</a:t>
            </a:r>
            <a:endParaRPr lang="hu-HU" dirty="0"/>
          </a:p>
          <a:p>
            <a:r>
              <a:rPr lang="hu-HU" dirty="0" smtClean="0"/>
              <a:t>Hiánypótlás </a:t>
            </a:r>
            <a:r>
              <a:rPr lang="hu-HU" dirty="0"/>
              <a:t>teljesítési idejének meghosszabbítása,</a:t>
            </a:r>
          </a:p>
          <a:p>
            <a:r>
              <a:rPr lang="hu-HU" dirty="0" smtClean="0"/>
              <a:t>Második </a:t>
            </a:r>
            <a:r>
              <a:rPr lang="hu-HU" dirty="0"/>
              <a:t>hiánypótlás (sok esetben), zárás</a:t>
            </a:r>
          </a:p>
          <a:p>
            <a:r>
              <a:rPr lang="hu-HU" dirty="0" smtClean="0"/>
              <a:t>Elfogadó </a:t>
            </a:r>
            <a:r>
              <a:rPr lang="hu-HU" dirty="0"/>
              <a:t>nyilatkozat összegzéssel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64741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hu-HU" sz="3000" b="1" dirty="0"/>
              <a:t>Pályázat </a:t>
            </a:r>
            <a:r>
              <a:rPr lang="hu-HU" sz="3000" b="1" dirty="0" smtClean="0"/>
              <a:t>folyamata</a:t>
            </a:r>
            <a:br>
              <a:rPr lang="hu-HU" sz="3000" b="1" dirty="0" smtClean="0"/>
            </a:br>
            <a:r>
              <a:rPr lang="hu-HU" sz="3000" b="1" dirty="0"/>
              <a:t>Pályázati Elszámolásoknál előforduló gyakori </a:t>
            </a:r>
            <a:r>
              <a:rPr lang="hu-HU" sz="3000" b="1" dirty="0" smtClean="0"/>
              <a:t>hibák</a:t>
            </a:r>
            <a:br>
              <a:rPr lang="hu-HU" sz="3000" b="1" dirty="0" smtClean="0"/>
            </a:br>
            <a:r>
              <a:rPr lang="hu-HU" sz="1200" dirty="0"/>
              <a:t>(forrás: ado.hu)</a:t>
            </a:r>
            <a:r>
              <a:rPr lang="hu-HU" dirty="0"/>
              <a:t/>
            </a:r>
            <a:br>
              <a:rPr lang="hu-HU" dirty="0"/>
            </a:br>
            <a:endParaRPr lang="hu-HU" sz="3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67543"/>
            <a:ext cx="8229600" cy="4813785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hu-HU" dirty="0"/>
              <a:t>Minden pályázatnak megvan a maga sajátossága, követelményrendszere, vizsgálati elve, elszámolási útmutatója. (elszámolási elvek a jogszabályi háttér alapján)</a:t>
            </a:r>
          </a:p>
          <a:p>
            <a:pPr lvl="0"/>
            <a:r>
              <a:rPr lang="hu-HU" dirty="0"/>
              <a:t>A pályázati forrásokból megvalósított projekteknél az elszámolások során benyújtásra kerülő pénzügyi beszámoló formailag, tartalmilag a jogszabályok által előírtak szerint kell benyújtásra kerül. (támogatási szerződés szerint)</a:t>
            </a:r>
          </a:p>
          <a:p>
            <a:pPr lvl="0"/>
            <a:r>
              <a:rPr lang="hu-HU" dirty="0"/>
              <a:t>Gyakori eset, hogy a projekt elszámolási rendjére vonatkozóan elkülönített nyilvántartási kötelezettséget írnak elő, az ennek való megfeleltetést a könyvelésben rögzíteni kell.</a:t>
            </a:r>
          </a:p>
          <a:p>
            <a:pPr lvl="0"/>
            <a:r>
              <a:rPr lang="hu-HU" dirty="0"/>
              <a:t>Külön bankszámla számla nyitása sok esetben, illetve vannak esetek amikor </a:t>
            </a:r>
            <a:r>
              <a:rPr lang="hu-HU" dirty="0" err="1"/>
              <a:t>felhatalmazói</a:t>
            </a:r>
            <a:r>
              <a:rPr lang="hu-HU" dirty="0"/>
              <a:t> levél azonnali beszedési megbízásra.(előfinanszírozás esetén)</a:t>
            </a:r>
          </a:p>
          <a:p>
            <a:pPr lvl="0"/>
            <a:r>
              <a:rPr lang="hu-HU" dirty="0"/>
              <a:t>Biztosítani kell, hogy az elszámolásra benyújtott tételek megfelelnek-e az általános számviteli bizonylati és kapcsolódó adózási szabályoknak. Ennek érdekében célszerű, hogy a szerződéseket, és ennek megfelelően költségszámlákat már a teljesítéskor ellenőrizzük, hogy </a:t>
            </a:r>
            <a:r>
              <a:rPr lang="hu-HU" dirty="0" err="1"/>
              <a:t>alakilag</a:t>
            </a:r>
            <a:r>
              <a:rPr lang="hu-HU" dirty="0"/>
              <a:t> és formailag megfelelnek-e a pályázati követelményeknek.</a:t>
            </a:r>
          </a:p>
          <a:p>
            <a:pPr lvl="0"/>
            <a:r>
              <a:rPr lang="hu-HU" dirty="0"/>
              <a:t>Ennek biztosítására, már ezen a ponton (sőt, a pályázat megírásakor) célszerű könyvelővel/ könyvvizsgálóval, adótanácsadóval, pályázati elszámolásra szakosodott szakemberrel egyeztetni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2532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300" b="1" dirty="0"/>
              <a:t>Pályázat folyamata</a:t>
            </a:r>
            <a:br>
              <a:rPr lang="hu-HU" sz="3300" b="1" dirty="0"/>
            </a:br>
            <a:r>
              <a:rPr lang="hu-HU" sz="3300" b="1" dirty="0"/>
              <a:t>Pályázati Elszámolásoknál előforduló gyakori hibák</a:t>
            </a:r>
            <a:br>
              <a:rPr lang="hu-HU" sz="3300" b="1" dirty="0"/>
            </a:br>
            <a:r>
              <a:rPr lang="hu-HU" sz="1300" dirty="0"/>
              <a:t>(forrás: ado.hu</a:t>
            </a:r>
            <a:r>
              <a:rPr lang="hu-HU" sz="1300" dirty="0" smtClean="0"/>
              <a:t>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hu-HU" dirty="0"/>
              <a:t>A szállítói szerződések, a teljesítésigazolások és a számlák összhangját minden esetben biztosítani kell!</a:t>
            </a:r>
          </a:p>
          <a:p>
            <a:pPr lvl="0"/>
            <a:r>
              <a:rPr lang="hu-HU" dirty="0"/>
              <a:t>Szinte minden esetben (szállítói finanszírozás kivételek egyike) kizárólag csak a pénzügyileg rendezett költségeket lehet pályázati elszámolásra benyújtani. A kifizetés igazolását hiteles bizonylatokkal kell igazolni (bankkivonat, pénztárbizonylat) és azokat is csatolni kell az elszámolásokhoz.</a:t>
            </a:r>
          </a:p>
          <a:p>
            <a:pPr lvl="0"/>
            <a:r>
              <a:rPr lang="hu-HU" dirty="0"/>
              <a:t>A költségek elszámolására csak a támogatott projekt kezdő és záró dátuma között van lehetőség.</a:t>
            </a:r>
          </a:p>
          <a:p>
            <a:pPr lvl="0"/>
            <a:r>
              <a:rPr lang="hu-HU" dirty="0"/>
              <a:t>Kapott támogatás nem termékértékesítés vagy szolgáltatásnyújtás ellenértéke, így ezzel kapcsolatosan számlát kibocsátani nem lehet. Gyakori probléma hogy a támogató számlát kér a támogatottól.</a:t>
            </a:r>
          </a:p>
          <a:p>
            <a:pPr lvl="0"/>
            <a:r>
              <a:rPr lang="hu-HU" dirty="0"/>
              <a:t>Ha a támogatást kapó vállalkozás áfa levonására jogosult, akkor a támogatás csak a számla nettó összegére vonatkozhat, </a:t>
            </a:r>
          </a:p>
          <a:p>
            <a:r>
              <a:rPr lang="hu-HU" dirty="0"/>
              <a:t>Ha egy projekt magvalósításakor bérköltséget számolunk el, figyelni kell a kiírásra, mert lehetnek esetek, amikor adókat, járulékok nem, vagy csak egy részük  elszámolható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63892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663</Words>
  <Application>Microsoft Office PowerPoint</Application>
  <PresentationFormat>Diavetítés a képernyőre (4:3 oldalarány)</PresentationFormat>
  <Paragraphs>50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Office-téma</vt:lpstr>
      <vt:lpstr>Hogyan váljunk egyéni vállalkozóvá, hogyan alapítsunk céget? Előadó:  Karamánné dr. Pakai Annamária Haklits András Dr. Varga Zoltán 2018.11.22 - 23.  Helyszín:  PTE ETK Szombathelyi Képzési Központ, 9700 Szombathely, Jókai u. 14. </vt:lpstr>
      <vt:lpstr>Pályázatok elszámolása</vt:lpstr>
      <vt:lpstr>Pályázat folyamata</vt:lpstr>
      <vt:lpstr>Pályázat folyamata</vt:lpstr>
      <vt:lpstr>Pályázat folyamata</vt:lpstr>
      <vt:lpstr>Pályázat folyamata Pályázati Elszámolásoknál előforduló gyakori hibák (forrás: ado.hu) </vt:lpstr>
      <vt:lpstr>Pályázat folyamata Pályázati Elszámolásoknál előforduló gyakori hibák (forrás: ado.hu)</vt:lpstr>
    </vt:vector>
  </TitlesOfParts>
  <Company>PTE ETK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PTE Egészségtudományi Kar hallgatóinak részvétele a  XXXII. Országos Tudományos Diákköri Konferencián  2015. március 30. – 2015. április 2.</dc:title>
  <dc:creator>katalin.maria.koczan</dc:creator>
  <cp:lastModifiedBy>Windows-felhasználó</cp:lastModifiedBy>
  <cp:revision>43</cp:revision>
  <cp:lastPrinted>2018-11-19T09:32:36Z</cp:lastPrinted>
  <dcterms:created xsi:type="dcterms:W3CDTF">2015-07-23T07:41:14Z</dcterms:created>
  <dcterms:modified xsi:type="dcterms:W3CDTF">2018-11-22T09:52:11Z</dcterms:modified>
</cp:coreProperties>
</file>