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06" r:id="rId2"/>
    <p:sldId id="283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84" r:id="rId14"/>
    <p:sldId id="285" r:id="rId15"/>
    <p:sldId id="298" r:id="rId16"/>
    <p:sldId id="299" r:id="rId17"/>
    <p:sldId id="300" r:id="rId18"/>
    <p:sldId id="286" r:id="rId19"/>
    <p:sldId id="301" r:id="rId20"/>
    <p:sldId id="302" r:id="rId21"/>
    <p:sldId id="303" r:id="rId22"/>
    <p:sldId id="304" r:id="rId23"/>
    <p:sldId id="307" r:id="rId24"/>
    <p:sldId id="308" r:id="rId25"/>
    <p:sldId id="309" r:id="rId26"/>
    <p:sldId id="30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202172" y="1988840"/>
            <a:ext cx="7992888" cy="3096344"/>
          </a:xfrm>
        </p:spPr>
        <p:txBody>
          <a:bodyPr>
            <a:normAutofit/>
          </a:bodyPr>
          <a:lstStyle/>
          <a:p>
            <a:pPr algn="ctr">
              <a:spcBef>
                <a:spcPts val="2400"/>
              </a:spcBef>
            </a:pPr>
            <a:r>
              <a:rPr lang="hu-HU" sz="3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Hogyan indítsam el a vállalkozásom?</a:t>
            </a:r>
            <a:r>
              <a:rPr lang="hu-H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200" b="1" dirty="0">
                <a:solidFill>
                  <a:schemeClr val="tx2"/>
                </a:solidFill>
              </a:rPr>
              <a:t>Előadó: </a:t>
            </a:r>
            <a:br>
              <a:rPr lang="hu-HU" sz="2200" b="1" dirty="0">
                <a:solidFill>
                  <a:schemeClr val="tx2"/>
                </a:solidFill>
              </a:rPr>
            </a:br>
            <a:r>
              <a:rPr lang="hu-HU" sz="2200" b="1" dirty="0">
                <a:solidFill>
                  <a:schemeClr val="tx2"/>
                </a:solidFill>
              </a:rPr>
              <a:t>Dr. </a:t>
            </a:r>
            <a:r>
              <a:rPr lang="hu-HU" sz="2200" b="1" dirty="0" smtClean="0">
                <a:solidFill>
                  <a:schemeClr val="tx2"/>
                </a:solidFill>
              </a:rPr>
              <a:t>Varga Zoltán adjunktus, </a:t>
            </a:r>
            <a:br>
              <a:rPr lang="hu-HU" sz="2200" b="1" dirty="0" smtClean="0">
                <a:solidFill>
                  <a:schemeClr val="tx2"/>
                </a:solidFill>
              </a:rPr>
            </a:br>
            <a:r>
              <a:rPr lang="hu-HU" sz="2200" b="1" dirty="0" smtClean="0">
                <a:solidFill>
                  <a:schemeClr val="tx2"/>
                </a:solidFill>
              </a:rPr>
              <a:t>PTE ETK Zalaegerszegi Képzési Központ</a:t>
            </a:r>
            <a:r>
              <a:rPr lang="hu-HU" sz="2200" b="1" i="1" dirty="0">
                <a:solidFill>
                  <a:schemeClr val="tx2"/>
                </a:solidFill>
              </a:rPr>
              <a:t/>
            </a:r>
            <a:br>
              <a:rPr lang="hu-HU" sz="2200" b="1" i="1" dirty="0">
                <a:solidFill>
                  <a:schemeClr val="tx2"/>
                </a:solidFill>
              </a:rPr>
            </a:br>
            <a:r>
              <a:rPr lang="hu-HU" sz="1800" b="1" dirty="0">
                <a:solidFill>
                  <a:schemeClr val="tx2"/>
                </a:solidFill>
              </a:rPr>
              <a:t>2018.11.22.</a:t>
            </a:r>
            <a:br>
              <a:rPr lang="hu-HU" sz="1800" b="1" dirty="0">
                <a:solidFill>
                  <a:schemeClr val="tx2"/>
                </a:solidFill>
              </a:rPr>
            </a:br>
            <a:r>
              <a:rPr lang="hu-HU" sz="1800" b="1" i="1" dirty="0">
                <a:solidFill>
                  <a:schemeClr val="tx2"/>
                </a:solidFill>
              </a:rPr>
              <a:t>Helyszín: </a:t>
            </a:r>
            <a:r>
              <a:rPr lang="hu-HU" sz="1800" b="1" dirty="0">
                <a:solidFill>
                  <a:schemeClr val="tx2"/>
                </a:solidFill>
              </a:rPr>
              <a:t/>
            </a:r>
            <a:br>
              <a:rPr lang="hu-HU" sz="1800" b="1" dirty="0">
                <a:solidFill>
                  <a:schemeClr val="tx2"/>
                </a:solidFill>
              </a:rPr>
            </a:br>
            <a:r>
              <a:rPr lang="hu-HU" sz="1800" b="1" dirty="0">
                <a:solidFill>
                  <a:schemeClr val="tx2"/>
                </a:solidFill>
              </a:rPr>
              <a:t>PTE ETK Szombathelyi Képzési Központ, 9700 Szombathely, Jókai u. 14 </a:t>
            </a:r>
            <a:endParaRPr lang="hu-HU" sz="1200" b="1" dirty="0">
              <a:solidFill>
                <a:schemeClr val="tx2"/>
              </a:solidFill>
            </a:endParaRPr>
          </a:p>
        </p:txBody>
      </p:sp>
      <p:pic>
        <p:nvPicPr>
          <p:cNvPr id="4" name="Kép 3" descr="emmi_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63952" y="5877272"/>
            <a:ext cx="956310" cy="655320"/>
          </a:xfrm>
          <a:prstGeom prst="rect">
            <a:avLst/>
          </a:prstGeom>
        </p:spPr>
      </p:pic>
      <p:pic>
        <p:nvPicPr>
          <p:cNvPr id="6" name="Kép 5" descr="ntp_72_rgb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52184" y="5877272"/>
            <a:ext cx="2160270" cy="541020"/>
          </a:xfrm>
          <a:prstGeom prst="rect">
            <a:avLst/>
          </a:prstGeom>
        </p:spPr>
      </p:pic>
      <p:pic>
        <p:nvPicPr>
          <p:cNvPr id="7" name="Kép 6" descr="emet_logo_szine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9576" y="5733256"/>
            <a:ext cx="246507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10"/>
          <p:cNvSpPr txBox="1">
            <a:spLocks noChangeArrowheads="1"/>
          </p:cNvSpPr>
          <p:nvPr/>
        </p:nvSpPr>
        <p:spPr bwMode="auto">
          <a:xfrm>
            <a:off x="2242951" y="5200634"/>
            <a:ext cx="7965702" cy="5040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ts val="1000"/>
              </a:spcAft>
            </a:pPr>
            <a:r>
              <a:rPr lang="hu-HU" sz="1400" dirty="0">
                <a:latin typeface="Calibri" pitchFamily="34" charset="0"/>
                <a:cs typeface="Arial" pitchFamily="34" charset="0"/>
              </a:rPr>
              <a:t>A RENDEZVÉNYT AZ EMBERI ERŐFORRÁSOK MINISZTÉRIUMA NEMZETI TEHETSÉG PROGRAMJA TÁMOGATTA (NTP-SZKOLL-18-0031).</a:t>
            </a:r>
            <a:endParaRPr lang="hu-H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logo_health_arcula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5802" y="361653"/>
            <a:ext cx="38306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229358" y="1461659"/>
            <a:ext cx="7965702" cy="37466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ts val="1200"/>
              </a:spcBef>
            </a:pPr>
            <a:r>
              <a:rPr lang="hu-HU" sz="16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Egészségtudományi Szakkollégium Tehetség Program 2018/2019-es tanévben</a:t>
            </a:r>
            <a:endParaRPr lang="hu-H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zövegdoboz 5"/>
          <p:cNvSpPr txBox="1">
            <a:spLocks noChangeArrowheads="1"/>
          </p:cNvSpPr>
          <p:nvPr/>
        </p:nvSpPr>
        <p:spPr bwMode="auto">
          <a:xfrm>
            <a:off x="2090739" y="434975"/>
            <a:ext cx="2847975" cy="647700"/>
          </a:xfrm>
          <a:prstGeom prst="rect">
            <a:avLst/>
          </a:prstGeom>
          <a:solidFill>
            <a:srgbClr val="FFFFFF"/>
          </a:solidFill>
          <a:ln w="6350">
            <a:solidFill>
              <a:srgbClr val="1F497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100" b="1">
                <a:solidFill>
                  <a:srgbClr val="1F497D"/>
                </a:solidFill>
                <a:latin typeface="Calibri" pitchFamily="34" charset="0"/>
                <a:cs typeface="Arial" pitchFamily="34" charset="0"/>
              </a:rPr>
              <a:t>Pécsi Tudományegyetem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100" b="1">
                <a:solidFill>
                  <a:srgbClr val="1F497D"/>
                </a:solidFill>
                <a:latin typeface="Calibri" pitchFamily="34" charset="0"/>
                <a:cs typeface="Arial" pitchFamily="34" charset="0"/>
              </a:rPr>
              <a:t>Egészségtudományi Kar</a:t>
            </a:r>
          </a:p>
          <a:p>
            <a:pPr defTabSz="914400" fontAlgn="base">
              <a:spcBef>
                <a:spcPct val="0"/>
              </a:spcBef>
              <a:spcAft>
                <a:spcPts val="1000"/>
              </a:spcAft>
            </a:pPr>
            <a:r>
              <a:rPr lang="hu-HU" altLang="hu-HU" sz="1100" b="1">
                <a:solidFill>
                  <a:srgbClr val="1F497D"/>
                </a:solidFill>
                <a:latin typeface="Calibri" pitchFamily="34" charset="0"/>
                <a:cs typeface="Arial" pitchFamily="34" charset="0"/>
              </a:rPr>
              <a:t>Egészségtudományi Szakkollégium</a:t>
            </a:r>
            <a:endParaRPr lang="hu-HU" altLang="hu-HU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0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7. Használd ki a reklám és marketing 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/>
              <a:t> </a:t>
            </a:r>
            <a:r>
              <a:rPr lang="hu-HU" b="1" dirty="0" smtClean="0"/>
              <a:t>   lehetőségeidet</a:t>
            </a:r>
            <a:r>
              <a:rPr lang="hu-HU" b="1" dirty="0"/>
              <a:t/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/>
              <a:t>Sok lehetőség van arra, hogy felhívd a figyelmet a vállalkozásodra, anélkül, hogy bankot robbantanál. </a:t>
            </a:r>
            <a:endParaRPr lang="hu-HU" sz="2000" dirty="0" smtClean="0"/>
          </a:p>
          <a:p>
            <a:r>
              <a:rPr lang="hu-HU" sz="2000" dirty="0" smtClean="0"/>
              <a:t>A </a:t>
            </a:r>
            <a:r>
              <a:rPr lang="hu-HU" sz="2000" dirty="0"/>
              <a:t>közösségi média egy jó platform arra, hogy kiszélesítsd a vonzáskörödet és új vásárlókkal találkozzál. </a:t>
            </a:r>
            <a:endParaRPr lang="hu-HU" sz="2000" dirty="0" smtClean="0"/>
          </a:p>
          <a:p>
            <a:r>
              <a:rPr lang="hu-HU" sz="2000" dirty="0" smtClean="0"/>
              <a:t>Ugyancsak </a:t>
            </a:r>
            <a:r>
              <a:rPr lang="hu-HU" sz="2000" dirty="0"/>
              <a:t>felajánlhatod a helyi médiának a szaktudásodat.</a:t>
            </a:r>
          </a:p>
          <a:p>
            <a:r>
              <a:rPr lang="hu-HU" sz="2000" dirty="0"/>
              <a:t>Hozz létre annyi közösségi média kontaktot, amennyit csak tudsz, és adj választ minden egyes kérdésükre. </a:t>
            </a:r>
            <a:endParaRPr lang="hu-HU" sz="2000" dirty="0" smtClean="0"/>
          </a:p>
          <a:p>
            <a:r>
              <a:rPr lang="hu-HU" sz="2000" dirty="0" smtClean="0"/>
              <a:t>Ez </a:t>
            </a:r>
            <a:r>
              <a:rPr lang="hu-HU" sz="2000" dirty="0"/>
              <a:t>elvezethet odáig, hogy lokális vállalkozóként tekintsenek rád, ami plusz ingyenes lehetőségeket biztosít a vállalkozásod számára.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9349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7061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8. Állj készen a kemény munkára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293541"/>
            <a:ext cx="8915400" cy="4984595"/>
          </a:xfrm>
        </p:spPr>
        <p:txBody>
          <a:bodyPr/>
          <a:lstStyle/>
          <a:p>
            <a:pPr marL="0" indent="0">
              <a:buNone/>
            </a:pPr>
            <a:endParaRPr lang="hu-HU" b="1" dirty="0" smtClean="0"/>
          </a:p>
          <a:p>
            <a:r>
              <a:rPr lang="hu-HU" sz="2000" dirty="0"/>
              <a:t>A kemény munka az egyik alapja annak, hogy beindítsd a vállalkozásodat, ha kevés pénz áll a rendelkezésedre. </a:t>
            </a:r>
            <a:endParaRPr lang="hu-HU" sz="2000" dirty="0" smtClean="0"/>
          </a:p>
          <a:p>
            <a:r>
              <a:rPr lang="hu-HU" sz="2000" dirty="0" smtClean="0"/>
              <a:t>Így </a:t>
            </a:r>
            <a:r>
              <a:rPr lang="hu-HU" sz="2000" dirty="0"/>
              <a:t>készen kell állj arra, hogy mindenedet feláldozd azért, hogy a végén sikeres vállalkozást vezess. Ez jelenthet hideg hívásokat, vásárlói támogatást, számlákkal és könyveléssel való tevékenységet vagy bármilyen más feladatot a vállalkozásoddal kapcsolatban. </a:t>
            </a:r>
            <a:endParaRPr lang="hu-HU" sz="2000" dirty="0" smtClean="0"/>
          </a:p>
          <a:p>
            <a:r>
              <a:rPr lang="hu-HU" sz="2000" dirty="0" smtClean="0"/>
              <a:t>Sok </a:t>
            </a:r>
            <a:r>
              <a:rPr lang="hu-HU" sz="2000" dirty="0"/>
              <a:t>féle dolgot kell majd csinálnod, és ez meg fogja követelni azt, hogy az időd nagy részét erre szánd, ha igazán sikeres akarsz lenni.</a:t>
            </a:r>
          </a:p>
          <a:p>
            <a:r>
              <a:rPr lang="hu-HU" sz="2000" dirty="0"/>
              <a:t>Ne hagyd azt, hogy a limitált pénz mennyiség megakadályozza azt, hogy egy jó ötletet megvalósíts. </a:t>
            </a:r>
            <a:endParaRPr lang="hu-HU" sz="2000" dirty="0" smtClean="0"/>
          </a:p>
          <a:p>
            <a:r>
              <a:rPr lang="hu-HU" sz="2000" dirty="0" smtClean="0"/>
              <a:t>Nehéz </a:t>
            </a:r>
            <a:r>
              <a:rPr lang="hu-HU" sz="2000" dirty="0"/>
              <a:t>lesz és lesz egy pár stresszes szituációd? Természetesen igen, de ez is része a vállalkozásnak.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02330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2456"/>
          </a:xfrm>
        </p:spPr>
        <p:txBody>
          <a:bodyPr/>
          <a:lstStyle/>
          <a:p>
            <a:r>
              <a:rPr lang="hu-HU" dirty="0" smtClean="0"/>
              <a:t>Válassz adózási formát!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hu-HU" b="1" dirty="0" smtClean="0"/>
              <a:t>Egyéni vállalkozó leszek</a:t>
            </a:r>
            <a:r>
              <a:rPr lang="hu-HU" dirty="0" smtClean="0"/>
              <a:t>!</a:t>
            </a:r>
            <a:r>
              <a:rPr lang="hu-HU" dirty="0"/>
              <a:t> </a:t>
            </a:r>
            <a:endParaRPr lang="hu-HU" dirty="0" smtClean="0"/>
          </a:p>
          <a:p>
            <a:pPr lvl="1"/>
            <a:r>
              <a:rPr lang="hu-HU" dirty="0" smtClean="0"/>
              <a:t>Vállalkozói </a:t>
            </a:r>
            <a:r>
              <a:rPr lang="hu-HU" dirty="0"/>
              <a:t>személyi jövedelemadó elszámolást választom</a:t>
            </a:r>
          </a:p>
          <a:p>
            <a:pPr lvl="1"/>
            <a:r>
              <a:rPr lang="hu-HU" dirty="0" err="1"/>
              <a:t>KATA-t</a:t>
            </a:r>
            <a:r>
              <a:rPr lang="hu-HU" dirty="0"/>
              <a:t> választom</a:t>
            </a:r>
          </a:p>
          <a:p>
            <a:pPr lvl="1"/>
            <a:r>
              <a:rPr lang="hu-HU" dirty="0"/>
              <a:t>KIVÁT választom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	</a:t>
            </a:r>
            <a:r>
              <a:rPr lang="hu-HU" b="1" dirty="0" smtClean="0"/>
              <a:t>Társas vállalkozás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-  tulajdonos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-  résztulajdonos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-  alkalmazott</a:t>
            </a:r>
          </a:p>
          <a:p>
            <a:pPr marL="457200" lvl="1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855248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KATA – kisadózók tételes adója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r>
              <a:rPr lang="hu-HU" dirty="0" smtClean="0"/>
              <a:t>Sok vállalkozó, aki kis tevékenységet végez</a:t>
            </a:r>
          </a:p>
          <a:p>
            <a:r>
              <a:rPr lang="hu-HU" dirty="0" smtClean="0"/>
              <a:t>Kevés árbevétel, nem nagyon van költségük</a:t>
            </a:r>
          </a:p>
          <a:p>
            <a:endParaRPr lang="hu-HU" dirty="0"/>
          </a:p>
          <a:p>
            <a:r>
              <a:rPr lang="hu-HU" dirty="0" smtClean="0"/>
              <a:t>Szellemi tevékenységek, kevés a költség (munkabér, papír, toll, </a:t>
            </a:r>
            <a:r>
              <a:rPr lang="hu-HU" dirty="0" err="1" smtClean="0"/>
              <a:t>stb</a:t>
            </a:r>
            <a:r>
              <a:rPr lang="hu-HU" dirty="0" smtClean="0"/>
              <a:t>)</a:t>
            </a:r>
          </a:p>
          <a:p>
            <a:r>
              <a:rPr lang="hu-HU" dirty="0" smtClean="0"/>
              <a:t>Nagy sikere van</a:t>
            </a:r>
          </a:p>
          <a:p>
            <a:r>
              <a:rPr lang="hu-HU" dirty="0" smtClean="0"/>
              <a:t>Lényege: bevétel alapú, nem érdekel mennyi költség van.</a:t>
            </a:r>
          </a:p>
          <a:p>
            <a:r>
              <a:rPr lang="hu-HU" dirty="0" smtClean="0"/>
              <a:t>Éves szinten 12. millió Ft.</a:t>
            </a:r>
          </a:p>
          <a:p>
            <a:r>
              <a:rPr lang="hu-HU" dirty="0" smtClean="0"/>
              <a:t>Havi adó főállásban: 50.000,- Ft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1397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2592925" y="568713"/>
            <a:ext cx="8911687" cy="5539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037063"/>
            <a:ext cx="8915400" cy="5151863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12 millió forint árbevétel,  felette 40% adót </a:t>
            </a:r>
          </a:p>
          <a:p>
            <a:r>
              <a:rPr lang="hu-HU" dirty="0" smtClean="0"/>
              <a:t>Ki lehet: egyéni vállalkozó, </a:t>
            </a:r>
            <a:r>
              <a:rPr lang="hu-HU" dirty="0" err="1" smtClean="0"/>
              <a:t>kkt</a:t>
            </a:r>
            <a:r>
              <a:rPr lang="hu-HU" dirty="0" smtClean="0"/>
              <a:t>, bt, egyéni cég, ügyvédi iroda</a:t>
            </a:r>
          </a:p>
          <a:p>
            <a:r>
              <a:rPr lang="hu-HU" dirty="0" smtClean="0"/>
              <a:t>Nem lehet: ingatlan bérbeadás tilos!</a:t>
            </a:r>
          </a:p>
          <a:p>
            <a:r>
              <a:rPr lang="hu-HU" dirty="0" smtClean="0"/>
              <a:t>Belépés: bejelentés adatlapon a NAV felé</a:t>
            </a:r>
          </a:p>
          <a:p>
            <a:r>
              <a:rPr lang="hu-HU" dirty="0" smtClean="0"/>
              <a:t>Induló vállalkozásnál: azonnal meg kell kérni! Bt-nél figyelni kell az induláskor</a:t>
            </a:r>
          </a:p>
          <a:p>
            <a:r>
              <a:rPr lang="hu-HU" dirty="0" smtClean="0"/>
              <a:t>Főállás esetén: 50.000,- Ft Tárgyhót követő hó 12-ig.</a:t>
            </a:r>
          </a:p>
          <a:p>
            <a:r>
              <a:rPr lang="hu-HU" dirty="0" smtClean="0"/>
              <a:t>Fontos, mikor indítjuk a vállalkozást? </a:t>
            </a:r>
          </a:p>
          <a:p>
            <a:r>
              <a:rPr lang="hu-HU" dirty="0" smtClean="0"/>
              <a:t>Nincs benne ÁFA!</a:t>
            </a:r>
          </a:p>
          <a:p>
            <a:r>
              <a:rPr lang="hu-HU" dirty="0" smtClean="0"/>
              <a:t>Ne indítsuk hó végén, mert akkor meg kell fizetni a havi 50.000,- Ft-te.</a:t>
            </a:r>
          </a:p>
          <a:p>
            <a:r>
              <a:rPr lang="hu-HU" dirty="0" smtClean="0"/>
              <a:t>Főállás: 50.000,- Ft-tal biztosítottak vagyunk, nem kell </a:t>
            </a:r>
            <a:r>
              <a:rPr lang="hu-HU" dirty="0" err="1" smtClean="0"/>
              <a:t>TB-t</a:t>
            </a:r>
            <a:r>
              <a:rPr lang="hu-HU" dirty="0" smtClean="0"/>
              <a:t> fizetni, nincs osztalék adó, ha betegek vagyunk kapunk táppénzt.</a:t>
            </a:r>
          </a:p>
          <a:p>
            <a:r>
              <a:rPr lang="hu-HU" dirty="0" smtClean="0"/>
              <a:t>Mellékállásban: van napi 8 órás munkaviszony, heti 36 órát elérő munkaviszony, nappali tagozatos hallgatók, 25.000,- Ft adót fizetünk. Ezért nem kapunk semmit. De nincs táppénz, nem kapunk érte semmit!</a:t>
            </a:r>
          </a:p>
        </p:txBody>
      </p:sp>
    </p:spTree>
    <p:extLst>
      <p:ext uri="{BB962C8B-B14F-4D97-AF65-F5344CB8AC3E}">
        <p14:creationId xmlns:p14="http://schemas.microsoft.com/office/powerpoint/2010/main" val="3101413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2592925" y="468351"/>
            <a:ext cx="8911687" cy="15575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802888"/>
            <a:ext cx="8915400" cy="5508702"/>
          </a:xfrm>
        </p:spPr>
        <p:txBody>
          <a:bodyPr/>
          <a:lstStyle/>
          <a:p>
            <a:r>
              <a:rPr lang="hu-HU" dirty="0" smtClean="0"/>
              <a:t>Egyszerűen könyvelhető</a:t>
            </a:r>
          </a:p>
          <a:p>
            <a:r>
              <a:rPr lang="hu-HU" dirty="0" smtClean="0"/>
              <a:t>Gyorsan indítható</a:t>
            </a:r>
          </a:p>
          <a:p>
            <a:r>
              <a:rPr lang="hu-HU" dirty="0" smtClean="0"/>
              <a:t>A járulékfizetés egyszerű, havi 50.000,- Ft! Ezzel minden le van tudva!</a:t>
            </a:r>
          </a:p>
          <a:p>
            <a:r>
              <a:rPr lang="hu-HU" dirty="0" smtClean="0"/>
              <a:t>Bevételi keret időarányosan: 12.000.000,- Ft! E felett 40% büntető adó!</a:t>
            </a:r>
          </a:p>
          <a:p>
            <a:r>
              <a:rPr lang="hu-HU" dirty="0" smtClean="0"/>
              <a:t>Mi a bevétel: minimálbér támogatás</a:t>
            </a:r>
          </a:p>
          <a:p>
            <a:r>
              <a:rPr lang="hu-HU" dirty="0" smtClean="0"/>
              <a:t>Lehet választani 75.000,- Ft-os KATA keretet! Jogosultak leszünk magasabb nyugdíj alapra! (Állami nyugdíj, vagy öngondoskodás!)</a:t>
            </a:r>
          </a:p>
          <a:p>
            <a:r>
              <a:rPr lang="hu-HU" dirty="0" smtClean="0"/>
              <a:t>Januártól-december 31-ig kell bele férni a 12 millió Ft-ba.</a:t>
            </a:r>
          </a:p>
          <a:p>
            <a:r>
              <a:rPr lang="hu-HU" dirty="0" smtClean="0"/>
              <a:t>Rejtett munkaviszonyt igyekeznek vele palástolni </a:t>
            </a:r>
            <a:r>
              <a:rPr lang="hu-HU" dirty="0" err="1" smtClean="0"/>
              <a:t>KATA-val</a:t>
            </a:r>
            <a:r>
              <a:rPr lang="hu-HU" dirty="0" smtClean="0"/>
              <a:t>, ezt viszonyt a kisadózónak kell bizonyítani. Rejtett munkaviszony: Saját idejében végzi</a:t>
            </a:r>
          </a:p>
          <a:p>
            <a:r>
              <a:rPr lang="hu-HU" dirty="0" smtClean="0"/>
              <a:t>Kisadózó megnevezés, számlázunk, rá kell írni, hogy kisadózók vagyunk, ellentétes esetben bírság!</a:t>
            </a:r>
          </a:p>
          <a:p>
            <a:r>
              <a:rPr lang="hu-HU" dirty="0" smtClean="0"/>
              <a:t>Legyél </a:t>
            </a:r>
            <a:r>
              <a:rPr lang="hu-HU" dirty="0" err="1" smtClean="0"/>
              <a:t>KATÁ-s</a:t>
            </a:r>
            <a:r>
              <a:rPr lang="hu-HU" dirty="0" smtClean="0"/>
              <a:t>, mert jó! Vigyázzunk, mert mindig számolni kell!</a:t>
            </a:r>
          </a:p>
          <a:p>
            <a:r>
              <a:rPr lang="hu-HU" dirty="0" smtClean="0"/>
              <a:t>Kereskedelmi tevékenység esetén, biztos, hogy nem jó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77429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2592925" y="568712"/>
            <a:ext cx="8911687" cy="5539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814039"/>
            <a:ext cx="8915400" cy="5097183"/>
          </a:xfrm>
        </p:spPr>
        <p:txBody>
          <a:bodyPr/>
          <a:lstStyle/>
          <a:p>
            <a:r>
              <a:rPr lang="hu-HU" dirty="0" smtClean="0"/>
              <a:t>Másodállású </a:t>
            </a:r>
            <a:r>
              <a:rPr lang="hu-HU" dirty="0" err="1" smtClean="0"/>
              <a:t>KATA-sként</a:t>
            </a:r>
            <a:r>
              <a:rPr lang="hu-HU" dirty="0" smtClean="0"/>
              <a:t> havonta kell fizetni a 25.000,- Ft-t!</a:t>
            </a:r>
          </a:p>
          <a:p>
            <a:r>
              <a:rPr lang="hu-HU" dirty="0" smtClean="0"/>
              <a:t>KATA – 8.000.000,- Ft-nál belép az ÁFA fizetési kötelezettség! Ezt napra kell számolni! Amikor eléri az időarányos részt, onnan ÁFA kötelezett lesz!</a:t>
            </a:r>
          </a:p>
          <a:p>
            <a:r>
              <a:rPr lang="hu-HU" dirty="0" smtClean="0"/>
              <a:t>Közösségi adószám: Veszek-eladok közösségen belül! Rá kell vezetni a számlára.</a:t>
            </a:r>
          </a:p>
          <a:p>
            <a:r>
              <a:rPr lang="hu-HU" dirty="0" smtClean="0"/>
              <a:t>Egyéni vállalkozónál – alanyi mentesség esetén - nem kötelező a külön bankszámla.</a:t>
            </a:r>
          </a:p>
          <a:p>
            <a:r>
              <a:rPr lang="hu-HU" dirty="0" smtClean="0"/>
              <a:t>Milyen adók vannak még: Iparűzési adó (bevétel 80%-a után fizet!)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			 kamarai tagdíj!</a:t>
            </a:r>
          </a:p>
          <a:p>
            <a:pPr>
              <a:buFontTx/>
              <a:buChar char="-"/>
            </a:pPr>
            <a:r>
              <a:rPr lang="hu-HU" b="1" dirty="0" err="1" smtClean="0"/>
              <a:t>Szüneteltehető</a:t>
            </a:r>
            <a:r>
              <a:rPr lang="hu-HU" b="1" dirty="0" smtClean="0"/>
              <a:t> a KATA</a:t>
            </a:r>
            <a:r>
              <a:rPr lang="hu-HU" dirty="0" smtClean="0"/>
              <a:t>, csak egyéni vállalkozónál lehet! Hónapot követő hónap 12-ig kell bejelenteni. </a:t>
            </a:r>
          </a:p>
          <a:p>
            <a:pPr>
              <a:buFontTx/>
              <a:buChar char="-"/>
            </a:pPr>
            <a:r>
              <a:rPr lang="hu-HU" dirty="0" smtClean="0"/>
              <a:t>Táppénz esetén minden hónapban be kell jelenteni az adóhatóságnak, hogy nem dolgoztam, és így az adott hónapban nem vehető figyelembe az adott havi 1.000.000,- Ft!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1192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382751"/>
            <a:ext cx="8915400" cy="4528471"/>
          </a:xfrm>
        </p:spPr>
        <p:txBody>
          <a:bodyPr/>
          <a:lstStyle/>
          <a:p>
            <a:r>
              <a:rPr lang="hu-HU" dirty="0" err="1" smtClean="0"/>
              <a:t>KATA-snak</a:t>
            </a:r>
            <a:r>
              <a:rPr lang="hu-HU" dirty="0" smtClean="0"/>
              <a:t> kell-e könyvelő? Nem csak a KATA törvény szabályoz, ezért inkább kell könyvelő!</a:t>
            </a:r>
          </a:p>
          <a:p>
            <a:r>
              <a:rPr lang="hu-HU" dirty="0" smtClean="0"/>
              <a:t>Egyéni vállalkozóként a teljes vagyonnal felelünk!</a:t>
            </a:r>
          </a:p>
          <a:p>
            <a:r>
              <a:rPr lang="hu-HU" dirty="0" smtClean="0"/>
              <a:t>Veszélyek a 12 milliós értékhatárnál?</a:t>
            </a:r>
          </a:p>
          <a:p>
            <a:pPr lvl="1"/>
            <a:r>
              <a:rPr lang="hu-HU" dirty="0" smtClean="0"/>
              <a:t>Ha elértük a 12 millió Ft-ot, figyelni kell az időarányos részt!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0644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2592925" y="557561"/>
            <a:ext cx="8911687" cy="6654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747132"/>
            <a:ext cx="8915400" cy="5164090"/>
          </a:xfrm>
        </p:spPr>
        <p:txBody>
          <a:bodyPr/>
          <a:lstStyle/>
          <a:p>
            <a:r>
              <a:rPr lang="hu-HU" sz="2000" dirty="0" smtClean="0"/>
              <a:t>KATA hátránya:</a:t>
            </a:r>
          </a:p>
          <a:p>
            <a:pPr lvl="1"/>
            <a:r>
              <a:rPr lang="hu-HU" sz="2000" dirty="0" smtClean="0"/>
              <a:t>Nagyon bekorlátoz, kinyírja a fejlődés lehetőségét.</a:t>
            </a:r>
          </a:p>
          <a:p>
            <a:pPr lvl="1"/>
            <a:r>
              <a:rPr lang="hu-HU" sz="2000" dirty="0" smtClean="0"/>
              <a:t>650.000,- FT/hó nem egy akkora összeg</a:t>
            </a:r>
          </a:p>
          <a:p>
            <a:pPr lvl="1"/>
            <a:r>
              <a:rPr lang="hu-HU" sz="2000" dirty="0" smtClean="0"/>
              <a:t>Ha vállalkozásként gondolkodunk, vállalkozásnak van költsége.</a:t>
            </a:r>
          </a:p>
          <a:p>
            <a:pPr lvl="1"/>
            <a:r>
              <a:rPr lang="hu-HU" sz="2000" dirty="0" smtClean="0"/>
              <a:t>Vállalkozónál ami bevételed van, a befizetett összeg után a fennmaradó összeggel gazdálkodhatsz.</a:t>
            </a:r>
          </a:p>
          <a:p>
            <a:pPr lvl="1"/>
            <a:r>
              <a:rPr lang="hu-HU" sz="2000" dirty="0" smtClean="0"/>
              <a:t>Ha alkalmazottakban gondolkodunk, egyre csökken az az összeg, ami meghagyható az életre </a:t>
            </a:r>
          </a:p>
          <a:p>
            <a:pPr lvl="1"/>
            <a:r>
              <a:rPr lang="hu-HU" sz="2000" dirty="0" smtClean="0"/>
              <a:t>Nem tudjuk elérni vele, amit szeretnél. Nem lehet cél, hogy csak 5-600.000Ft-ot keress, hogy nagyjából megélj!</a:t>
            </a:r>
          </a:p>
          <a:p>
            <a:pPr lvl="1"/>
            <a:r>
              <a:rPr lang="hu-HU" sz="2000" dirty="0" smtClean="0"/>
              <a:t>Mi van akkor, ha valaki elveszi a vevőidet!</a:t>
            </a:r>
            <a:endParaRPr lang="hu-HU" sz="2000" dirty="0"/>
          </a:p>
          <a:p>
            <a:pPr lvl="1"/>
            <a:r>
              <a:rPr lang="hu-HU" sz="2000" dirty="0" smtClean="0"/>
              <a:t>Nem tudsz benn, pl. gépkocsit elszámolni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5358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48212"/>
          </a:xfrm>
        </p:spPr>
        <p:txBody>
          <a:bodyPr/>
          <a:lstStyle/>
          <a:p>
            <a:r>
              <a:rPr lang="hu-HU" dirty="0" smtClean="0"/>
              <a:t>Alanyi adómentesség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572322"/>
            <a:ext cx="8915400" cy="4716966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ÁFA esetén</a:t>
            </a:r>
          </a:p>
          <a:p>
            <a:r>
              <a:rPr lang="hu-HU" dirty="0" smtClean="0"/>
              <a:t>2017-től 12 millió Ft a forgalom felső határa (dec. 31-ig kell bejelenteni)</a:t>
            </a:r>
          </a:p>
          <a:p>
            <a:r>
              <a:rPr lang="hu-HU" dirty="0" smtClean="0"/>
              <a:t>Mit jelent? Számla kiállítás esetén nem jelenítünk meg ÁFA tartalmat! Ez azt jelenti, hogy levonási jogunk sincs! Nem kell bevallásokat benyújtani, alap esetben.</a:t>
            </a:r>
          </a:p>
          <a:p>
            <a:r>
              <a:rPr lang="hu-HU" dirty="0" smtClean="0"/>
              <a:t>Bárki választhatja, egyéni vállalkozó, Bt, </a:t>
            </a:r>
            <a:r>
              <a:rPr lang="hu-HU" dirty="0" err="1" smtClean="0"/>
              <a:t>stb</a:t>
            </a:r>
            <a:r>
              <a:rPr lang="hu-HU" dirty="0" smtClean="0"/>
              <a:t>! Nincs tárgyi feltétele.</a:t>
            </a:r>
          </a:p>
          <a:p>
            <a:r>
              <a:rPr lang="hu-HU" dirty="0" smtClean="0"/>
              <a:t>Mire kell odafigyelni? </a:t>
            </a:r>
          </a:p>
          <a:p>
            <a:pPr lvl="1"/>
            <a:r>
              <a:rPr lang="hu-HU" dirty="0" smtClean="0"/>
              <a:t>A tárgyi eszköz értékesítés esetén (60 hónap) lesz fizetési kötelezettség!</a:t>
            </a:r>
          </a:p>
          <a:p>
            <a:pPr lvl="1"/>
            <a:r>
              <a:rPr lang="hu-HU" dirty="0" smtClean="0"/>
              <a:t>Év végi készlet esetében nincs adófizetési kötelezettség</a:t>
            </a:r>
          </a:p>
          <a:p>
            <a:pPr lvl="1"/>
            <a:r>
              <a:rPr lang="hu-HU" dirty="0" smtClean="0"/>
              <a:t>A közösségi adószám esetén: utána kell járni, vagy –e jelentési kötelezettség</a:t>
            </a:r>
          </a:p>
          <a:p>
            <a:pPr lvl="1"/>
            <a:r>
              <a:rPr lang="hu-HU" dirty="0" smtClean="0"/>
              <a:t>Számlázás problémái: rá kell írni a számlára. ÁFA %-ba mit kell beírni? Ide azt kell beírni A.A.M. ÁFA összeget ki kell húzni! A 0% nem helyes!!!</a:t>
            </a:r>
          </a:p>
          <a:p>
            <a:pPr lvl="1"/>
            <a:r>
              <a:rPr lang="hu-HU" dirty="0" smtClean="0"/>
              <a:t>Annak éri meg, aki magánszemélynek értékesít, hisz a magánszemély nem tudja visszaigényelni az </a:t>
            </a:r>
            <a:r>
              <a:rPr lang="hu-HU" dirty="0" err="1" smtClean="0"/>
              <a:t>ÁFA-t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2187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417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9027" y="739124"/>
            <a:ext cx="8168875" cy="560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82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237785"/>
            <a:ext cx="8915400" cy="4673437"/>
          </a:xfrm>
        </p:spPr>
        <p:txBody>
          <a:bodyPr/>
          <a:lstStyle/>
          <a:p>
            <a:r>
              <a:rPr lang="hu-HU" dirty="0" smtClean="0"/>
              <a:t>Cégek esetében más a helyzet! Nem baj, ha a partnerekkel ezt megbeszéljük!</a:t>
            </a:r>
          </a:p>
          <a:p>
            <a:r>
              <a:rPr lang="hu-HU" dirty="0" smtClean="0"/>
              <a:t>Induló vállalkozásnál évközben is lehet választani az alanyi adómentességet, azaz, ha a várható éves bevétel az aktuális keretösszeget nem haladja meg!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1249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6339"/>
          </a:xfrm>
        </p:spPr>
        <p:txBody>
          <a:bodyPr/>
          <a:lstStyle/>
          <a:p>
            <a:r>
              <a:rPr lang="hu-HU" dirty="0" smtClean="0"/>
              <a:t>KIVA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360449"/>
            <a:ext cx="8915400" cy="4906536"/>
          </a:xfrm>
        </p:spPr>
        <p:txBody>
          <a:bodyPr/>
          <a:lstStyle/>
          <a:p>
            <a:r>
              <a:rPr lang="hu-HU" dirty="0" smtClean="0"/>
              <a:t>Pénzforgalmi szemléletből indul ki az adózás</a:t>
            </a:r>
          </a:p>
          <a:p>
            <a:r>
              <a:rPr lang="hu-HU" dirty="0" smtClean="0"/>
              <a:t>Adó: 16% (havi és negyedéves bevallás!)</a:t>
            </a:r>
          </a:p>
          <a:p>
            <a:r>
              <a:rPr lang="hu-HU" dirty="0" smtClean="0"/>
              <a:t>Csak azután fizetem meg az adót, ami a bankszámlán és a pénztárban van bevétel.</a:t>
            </a:r>
          </a:p>
          <a:p>
            <a:r>
              <a:rPr lang="hu-HU" dirty="0" smtClean="0"/>
              <a:t>Adó alapja a pénzforgalmi szemléletű eredmény</a:t>
            </a:r>
          </a:p>
          <a:p>
            <a:r>
              <a:rPr lang="hu-HU" dirty="0" smtClean="0"/>
              <a:t>Kiváltja a TAO, SZOCHO, Szakképzési adót váltja ki!</a:t>
            </a:r>
          </a:p>
          <a:p>
            <a:r>
              <a:rPr lang="hu-HU" dirty="0" smtClean="0"/>
              <a:t>Nem lehet jól kiszámolni, mert nem lehet tudni minden pénzügyi bevételt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foglalkoztatotti</a:t>
            </a:r>
            <a:r>
              <a:rPr lang="hu-HU" dirty="0" smtClean="0"/>
              <a:t> létszám, beruházás esetén figyelni kell.</a:t>
            </a:r>
          </a:p>
          <a:p>
            <a:r>
              <a:rPr lang="hu-HU" dirty="0" smtClean="0"/>
              <a:t>Adóelőleget kell rá fizetni. Tárgyidőszaki adatok alapján teljesítünk.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12437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EVA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2018. december 31-től nem indítható! Kivezetésre kerül!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4435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01281"/>
          </a:xfrm>
        </p:spPr>
        <p:txBody>
          <a:bodyPr>
            <a:normAutofit/>
          </a:bodyPr>
          <a:lstStyle/>
          <a:p>
            <a:r>
              <a:rPr lang="hu-HU" b="1" dirty="0" err="1" smtClean="0"/>
              <a:t>Cafeteria</a:t>
            </a:r>
            <a:r>
              <a:rPr lang="hu-HU" b="1" dirty="0" smtClean="0"/>
              <a:t> elemek adóvonzata 2019-ben</a:t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4173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089" y="545992"/>
            <a:ext cx="7170983" cy="551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32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416" y="880533"/>
            <a:ext cx="8051740" cy="461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389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3600" dirty="0" smtClean="0"/>
              <a:t>Köszönöm a figyelmet!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09333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5791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Bevezető gondolatok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784195"/>
            <a:ext cx="8915400" cy="4449337"/>
          </a:xfrm>
        </p:spPr>
        <p:txBody>
          <a:bodyPr>
            <a:noAutofit/>
          </a:bodyPr>
          <a:lstStyle/>
          <a:p>
            <a:r>
              <a:rPr lang="hu-HU" sz="2000" dirty="0"/>
              <a:t>Sokszor fordul elő vállalkozókkal, hogy rendelkeznek egy nyerő ötlettel, de várólistára rakják, </a:t>
            </a:r>
            <a:r>
              <a:rPr lang="hu-HU" sz="2000" dirty="0" smtClean="0"/>
              <a:t>mivel nincs </a:t>
            </a:r>
            <a:r>
              <a:rPr lang="hu-HU" sz="2000" dirty="0"/>
              <a:t>megfelelő pénzügyi hátterük a megvalósításhoz. </a:t>
            </a:r>
            <a:endParaRPr lang="hu-HU" sz="2000" dirty="0" smtClean="0"/>
          </a:p>
          <a:p>
            <a:r>
              <a:rPr lang="hu-HU" sz="2000" dirty="0" smtClean="0"/>
              <a:t>Arra </a:t>
            </a:r>
            <a:r>
              <a:rPr lang="hu-HU" sz="2000" dirty="0"/>
              <a:t>számítanak, hogy az ötletük soha nem fog valóra válni, hacsak nem találnak egy meghatározó kockázati tőke befektetőt. </a:t>
            </a:r>
            <a:endParaRPr lang="hu-HU" sz="2000" dirty="0" smtClean="0"/>
          </a:p>
          <a:p>
            <a:r>
              <a:rPr lang="hu-HU" sz="2000" dirty="0" smtClean="0"/>
              <a:t>Pedig </a:t>
            </a:r>
            <a:r>
              <a:rPr lang="hu-HU" sz="2000" dirty="0"/>
              <a:t>ha az ötleted nincsen jól kigondolva és megtervezve a </a:t>
            </a:r>
            <a:r>
              <a:rPr lang="hu-HU" sz="2000" dirty="0" smtClean="0"/>
              <a:t>kezdettől</a:t>
            </a:r>
            <a:r>
              <a:rPr lang="hu-HU" sz="2000" dirty="0"/>
              <a:t>, nincs az a pénz mennyiség, ami sikeressé tudná tenni. </a:t>
            </a:r>
            <a:endParaRPr lang="hu-HU" sz="2000" dirty="0" smtClean="0"/>
          </a:p>
          <a:p>
            <a:r>
              <a:rPr lang="hu-HU" sz="2000" dirty="0" smtClean="0"/>
              <a:t>Van </a:t>
            </a:r>
            <a:r>
              <a:rPr lang="hu-HU" sz="2000" dirty="0"/>
              <a:t>egy jó ötleted, de nincs hozzá pénzed? </a:t>
            </a:r>
            <a:endParaRPr lang="hu-HU" sz="2000" dirty="0" smtClean="0"/>
          </a:p>
          <a:p>
            <a:r>
              <a:rPr lang="hu-HU" sz="2000" dirty="0" smtClean="0"/>
              <a:t>Ne </a:t>
            </a:r>
            <a:r>
              <a:rPr lang="hu-HU" sz="2000" dirty="0"/>
              <a:t>hagyd, hogy ez megállítson! </a:t>
            </a:r>
            <a:endParaRPr lang="hu-HU" sz="2000" dirty="0" smtClean="0"/>
          </a:p>
          <a:p>
            <a:r>
              <a:rPr lang="hu-HU" sz="2000" dirty="0" smtClean="0"/>
              <a:t>Igen </a:t>
            </a:r>
            <a:r>
              <a:rPr lang="hu-HU" sz="2000" dirty="0"/>
              <a:t>lesznek nagyon hosszú napjaid kevés alvással. </a:t>
            </a:r>
            <a:endParaRPr lang="hu-HU" sz="2000" dirty="0" smtClean="0"/>
          </a:p>
          <a:p>
            <a:r>
              <a:rPr lang="hu-HU" sz="2000" dirty="0" smtClean="0"/>
              <a:t>Igen </a:t>
            </a:r>
            <a:r>
              <a:rPr lang="hu-HU" sz="2000" dirty="0"/>
              <a:t>stresszes leszel, de azok, akik igazán akarják, el fogják érni a céljaikat.</a:t>
            </a:r>
          </a:p>
        </p:txBody>
      </p:sp>
    </p:spTree>
    <p:extLst>
      <p:ext uri="{BB962C8B-B14F-4D97-AF65-F5344CB8AC3E}">
        <p14:creationId xmlns:p14="http://schemas.microsoft.com/office/powerpoint/2010/main" val="84561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1</a:t>
            </a:r>
            <a:r>
              <a:rPr lang="hu-HU" b="1" dirty="0"/>
              <a:t>. Azzal foglalkozzon a céged, amihez értesz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/>
              <a:t>Ahelyett, hogy olyan területre merészkednél, amihez nem értesz, legyél benne biztos, hogy a vállalkozásodnak a tevékenysége olyan, amiben képzett és jó vagy. Minél kevesebb külső tényezőtől függsz, annál jobb. </a:t>
            </a:r>
            <a:endParaRPr lang="hu-HU" sz="2000" dirty="0" smtClean="0"/>
          </a:p>
          <a:p>
            <a:r>
              <a:rPr lang="hu-HU" sz="2000" dirty="0" smtClean="0"/>
              <a:t>Ha </a:t>
            </a:r>
            <a:r>
              <a:rPr lang="hu-HU" sz="2000" dirty="0"/>
              <a:t>a vállalkozásod a saját mesterséged köré építed, csökkenteni tudod a külső segítségek igénybe vételét, ezzel pénzt spórolhatsz meg a vállalkozásod számára.</a:t>
            </a:r>
          </a:p>
          <a:p>
            <a:r>
              <a:rPr lang="hu-HU" sz="2000" dirty="0"/>
              <a:t>Ugyancsak, a saját tudásod sokszor kulcs szerepet játszik abban, hogy a vállalkozásod a terveid szerint alakuljon.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9430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4758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2. Mindenkinek mondd el, hogy mit csinálsz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817649"/>
            <a:ext cx="8915400" cy="4093573"/>
          </a:xfrm>
        </p:spPr>
        <p:txBody>
          <a:bodyPr>
            <a:normAutofit/>
          </a:bodyPr>
          <a:lstStyle/>
          <a:p>
            <a:r>
              <a:rPr lang="hu-HU" sz="2000" dirty="0"/>
              <a:t>Beszéld meg a családoddal, barátaiddal, üzleti partnereiddel és volt kollégáiddal, hogy mit szeretnél csinálni. </a:t>
            </a:r>
            <a:endParaRPr lang="hu-HU" sz="2000" dirty="0" smtClean="0"/>
          </a:p>
          <a:p>
            <a:r>
              <a:rPr lang="hu-HU" sz="2000" dirty="0" smtClean="0"/>
              <a:t>Hívj </a:t>
            </a:r>
            <a:r>
              <a:rPr lang="hu-HU" sz="2000" dirty="0"/>
              <a:t>és küldj email-t minden ismerősödnek, tedd az új vállalkozásodat elérhetővé közösségi felületeiden. </a:t>
            </a:r>
            <a:endParaRPr lang="hu-HU" sz="2000" dirty="0" smtClean="0"/>
          </a:p>
          <a:p>
            <a:r>
              <a:rPr lang="hu-HU" sz="2000" dirty="0" smtClean="0"/>
              <a:t>A </a:t>
            </a:r>
            <a:r>
              <a:rPr lang="hu-HU" sz="2000" dirty="0"/>
              <a:t>barátaid és a családtagjaid segíteni tudnak a hírek terjesztésében, a volt kollégáid és üzleti kapcsolataid pedig be tudják mutatni a márkádat az ő üzleti ismerőseiknek. </a:t>
            </a:r>
            <a:endParaRPr lang="hu-HU" sz="2000" dirty="0" smtClean="0"/>
          </a:p>
          <a:p>
            <a:r>
              <a:rPr lang="hu-HU" sz="2000" dirty="0" smtClean="0"/>
              <a:t>Ezek </a:t>
            </a:r>
            <a:r>
              <a:rPr lang="hu-HU" sz="2000" dirty="0"/>
              <a:t>által be tudod mutatni a vállalkozásodat egy sokkal szélesebb rétegnek.</a:t>
            </a:r>
          </a:p>
        </p:txBody>
      </p:sp>
    </p:spTree>
    <p:extLst>
      <p:ext uri="{BB962C8B-B14F-4D97-AF65-F5344CB8AC3E}">
        <p14:creationId xmlns:p14="http://schemas.microsoft.com/office/powerpoint/2010/main" val="202626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7851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3. Kerüld a fölösleges kiadásokat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/>
              <a:t>Nagyon sok kiadásod lesz, és ezeknek nagy része elkerülhetetlen. </a:t>
            </a:r>
            <a:endParaRPr lang="hu-HU" sz="2000" dirty="0" smtClean="0"/>
          </a:p>
          <a:p>
            <a:r>
              <a:rPr lang="hu-HU" sz="2000" dirty="0" smtClean="0"/>
              <a:t>Amit </a:t>
            </a:r>
            <a:r>
              <a:rPr lang="hu-HU" sz="2000" dirty="0"/>
              <a:t>viszont el tudsz kerülni, az a túlköltekezés. </a:t>
            </a:r>
            <a:endParaRPr lang="hu-HU" sz="2000" dirty="0" smtClean="0"/>
          </a:p>
          <a:p>
            <a:r>
              <a:rPr lang="hu-HU" sz="2000" dirty="0" smtClean="0"/>
              <a:t>Vegyünk </a:t>
            </a:r>
            <a:r>
              <a:rPr lang="hu-HU" sz="2000" dirty="0"/>
              <a:t>alapul például egy névjegykártyát. El tudsz költeni $1.000 ötszáz db fém névjegykártyára, amik ugyan nagyon „lazán” néznek ki, vagy tudsz $10-ból szintén ötszáz tradicionális névjegykártyát készíttetni. </a:t>
            </a:r>
            <a:endParaRPr lang="hu-HU" sz="2000" dirty="0" smtClean="0"/>
          </a:p>
          <a:p>
            <a:r>
              <a:rPr lang="hu-HU" sz="2000" dirty="0" smtClean="0"/>
              <a:t>Racionalitás </a:t>
            </a:r>
            <a:r>
              <a:rPr lang="hu-HU" sz="2000" dirty="0"/>
              <a:t>a kezdeteknél jelentheti a különbséget a sikeres és a bukott vállalkozás között.</a:t>
            </a:r>
          </a:p>
        </p:txBody>
      </p:sp>
    </p:spTree>
    <p:extLst>
      <p:ext uri="{BB962C8B-B14F-4D97-AF65-F5344CB8AC3E}">
        <p14:creationId xmlns:p14="http://schemas.microsoft.com/office/powerpoint/2010/main" val="2751727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396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4. Ne </a:t>
            </a:r>
            <a:r>
              <a:rPr lang="en-US" b="1" dirty="0" err="1"/>
              <a:t>temesd</a:t>
            </a:r>
            <a:r>
              <a:rPr lang="en-US" b="1" dirty="0"/>
              <a:t> be </a:t>
            </a:r>
            <a:r>
              <a:rPr lang="en-US" b="1" dirty="0" err="1"/>
              <a:t>magad</a:t>
            </a:r>
            <a:r>
              <a:rPr lang="en-US" b="1" dirty="0"/>
              <a:t> </a:t>
            </a:r>
            <a:r>
              <a:rPr lang="en-US" b="1" dirty="0" err="1"/>
              <a:t>adóssággal</a:t>
            </a:r>
            <a:r>
              <a:rPr lang="en-US" b="1" dirty="0"/>
              <a:t/>
            </a:r>
            <a:br>
              <a:rPr lang="en-US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/>
              <a:t>Van egy okos és egy öngyilkos útja a hitel használatnak, amikor a vállalkozásodat indítod el. </a:t>
            </a:r>
            <a:endParaRPr lang="hu-HU" sz="2000" dirty="0" smtClean="0"/>
          </a:p>
          <a:p>
            <a:r>
              <a:rPr lang="hu-HU" sz="2000" dirty="0" smtClean="0"/>
              <a:t>Új </a:t>
            </a:r>
            <a:r>
              <a:rPr lang="hu-HU" sz="2000" dirty="0"/>
              <a:t>számítógépek, irodai berendezések, telefonok és egyéb kellékek költségei nagyon gyorsan össze tudnak adódni. </a:t>
            </a:r>
            <a:endParaRPr lang="hu-HU" sz="2000" dirty="0" smtClean="0"/>
          </a:p>
          <a:p>
            <a:r>
              <a:rPr lang="hu-HU" sz="2000" dirty="0" smtClean="0"/>
              <a:t>Ahelyett</a:t>
            </a:r>
            <a:r>
              <a:rPr lang="hu-HU" sz="2000" dirty="0"/>
              <a:t>, hogy mindent egyszerre vásárolnál meg hitelből, a céged bevételéből finanszírozd a kiadásaidat. </a:t>
            </a:r>
            <a:endParaRPr lang="hu-HU" sz="2000" dirty="0" smtClean="0"/>
          </a:p>
          <a:p>
            <a:r>
              <a:rPr lang="hu-HU" sz="2000" dirty="0" smtClean="0"/>
              <a:t>Ha </a:t>
            </a:r>
            <a:r>
              <a:rPr lang="hu-HU" sz="2000" dirty="0"/>
              <a:t>az adóssággal járó stresszt el tudod kerülni, az nagy eséllyel növeli az új vállalkozásod jövőbeni sikerességét.</a:t>
            </a:r>
          </a:p>
        </p:txBody>
      </p:sp>
    </p:spTree>
    <p:extLst>
      <p:ext uri="{BB962C8B-B14F-4D97-AF65-F5344CB8AC3E}">
        <p14:creationId xmlns:p14="http://schemas.microsoft.com/office/powerpoint/2010/main" val="1216466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03607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5. Figyelj a kintlévőségekre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/>
              <a:t>Ha a vállalkozásod kiskereskedelemmel foglalkozik, akkor ez rád nem vonatkozik, de ha szolgáltatást kínálsz, mint például tanácsadás vagy eszközök kiskereskedelemre akkor biztosra kell menned, hogy a fizetési rendszered jól ki van gondolva. </a:t>
            </a:r>
            <a:endParaRPr lang="hu-HU" sz="2000" dirty="0" smtClean="0"/>
          </a:p>
          <a:p>
            <a:r>
              <a:rPr lang="hu-HU" sz="2000" dirty="0" smtClean="0"/>
              <a:t>Kiskereskedelem </a:t>
            </a:r>
            <a:r>
              <a:rPr lang="hu-HU" sz="2000" dirty="0"/>
              <a:t>esetén egyből kifizetik az ellenértéket, míg szolgáltatás esetén a legtöbb esetben csak később fizetnek.</a:t>
            </a:r>
          </a:p>
        </p:txBody>
      </p:sp>
    </p:spTree>
    <p:extLst>
      <p:ext uri="{BB962C8B-B14F-4D97-AF65-F5344CB8AC3E}">
        <p14:creationId xmlns:p14="http://schemas.microsoft.com/office/powerpoint/2010/main" val="354021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6. Építs fel </a:t>
            </a:r>
            <a:r>
              <a:rPr lang="hu-HU" b="1" dirty="0" err="1"/>
              <a:t>sweat</a:t>
            </a:r>
            <a:r>
              <a:rPr lang="hu-HU" b="1" dirty="0"/>
              <a:t> </a:t>
            </a:r>
            <a:r>
              <a:rPr lang="hu-HU" b="1" dirty="0" err="1"/>
              <a:t>equity-t</a:t>
            </a:r>
            <a:r>
              <a:rPr lang="hu-HU" b="1" dirty="0"/>
              <a:t> </a:t>
            </a:r>
            <a:r>
              <a:rPr lang="hu-HU" b="1" dirty="0" smtClean="0"/>
              <a:t>(</a:t>
            </a:r>
            <a:r>
              <a:rPr lang="hu-HU" b="1" dirty="0"/>
              <a:t>pénzen túli </a:t>
            </a:r>
            <a:r>
              <a:rPr lang="hu-HU" b="1" dirty="0" smtClean="0"/>
              <a:t>    </a:t>
            </a:r>
            <a:br>
              <a:rPr lang="hu-HU" b="1" dirty="0" smtClean="0"/>
            </a:br>
            <a:r>
              <a:rPr lang="hu-HU" b="1" dirty="0"/>
              <a:t> </a:t>
            </a:r>
            <a:r>
              <a:rPr lang="hu-HU" b="1" dirty="0" smtClean="0"/>
              <a:t>             értékek </a:t>
            </a:r>
            <a:r>
              <a:rPr lang="hu-HU" b="1" dirty="0"/>
              <a:t>pl.: idő, munkaerő, energia)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/>
              <a:t>Amikor először elindítottam a vállalkozásomat éjjel-nappal dolgoztam és minden részét a vállalkozásnak én kezeltem, beleérte a marketinget és a növekedést. </a:t>
            </a:r>
            <a:endParaRPr lang="hu-HU" sz="2000" dirty="0" smtClean="0"/>
          </a:p>
          <a:p>
            <a:r>
              <a:rPr lang="hu-HU" sz="2000" dirty="0" smtClean="0"/>
              <a:t>Minden </a:t>
            </a:r>
            <a:r>
              <a:rPr lang="hu-HU" sz="2000" dirty="0"/>
              <a:t>egyes óra, hosszú nap, amit bele fektetsz, az nem a semmiért van. </a:t>
            </a:r>
            <a:endParaRPr lang="hu-HU" sz="2000" dirty="0" smtClean="0"/>
          </a:p>
          <a:p>
            <a:r>
              <a:rPr lang="hu-HU" sz="2000" dirty="0" smtClean="0"/>
              <a:t>Te </a:t>
            </a:r>
            <a:r>
              <a:rPr lang="hu-HU" sz="2000" dirty="0"/>
              <a:t>egy márkát építesz és a kemény munkád nélkülözhetetlen ahhoz, hogy megnöveld az értékét a vállalkozásodnak. </a:t>
            </a:r>
            <a:endParaRPr lang="hu-HU" sz="2000" dirty="0" smtClean="0"/>
          </a:p>
          <a:p>
            <a:r>
              <a:rPr lang="hu-HU" sz="2000" dirty="0" smtClean="0"/>
              <a:t>A </a:t>
            </a:r>
            <a:r>
              <a:rPr lang="hu-HU" sz="2000" dirty="0"/>
              <a:t>befektetett munkád és időd akkor jön leginkább számításba, amikor úgy döntesz, hogy eladod egy részét a vállalkozásodnak.</a:t>
            </a:r>
          </a:p>
        </p:txBody>
      </p:sp>
    </p:spTree>
    <p:extLst>
      <p:ext uri="{BB962C8B-B14F-4D97-AF65-F5344CB8AC3E}">
        <p14:creationId xmlns:p14="http://schemas.microsoft.com/office/powerpoint/2010/main" val="3245070889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505</TotalTime>
  <Words>1693</Words>
  <Application>Microsoft Office PowerPoint</Application>
  <PresentationFormat>Szélesvásznú</PresentationFormat>
  <Paragraphs>146</Paragraphs>
  <Slides>26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1" baseType="lpstr">
      <vt:lpstr>Arial</vt:lpstr>
      <vt:lpstr>Calibri</vt:lpstr>
      <vt:lpstr>Century Gothic</vt:lpstr>
      <vt:lpstr>Wingdings 3</vt:lpstr>
      <vt:lpstr>Szálak</vt:lpstr>
      <vt:lpstr>Hogyan indítsam el a vállalkozásom? Előadó:  Dr. Varga Zoltán adjunktus,  PTE ETK Zalaegerszegi Képzési Központ 2018.11.22. Helyszín:  PTE ETK Szombathelyi Képzési Központ, 9700 Szombathely, Jókai u. 14 </vt:lpstr>
      <vt:lpstr>PowerPoint bemutató</vt:lpstr>
      <vt:lpstr>Bevezető gondolatok</vt:lpstr>
      <vt:lpstr>1. Azzal foglalkozzon a céged, amihez értesz </vt:lpstr>
      <vt:lpstr>2. Mindenkinek mondd el, hogy mit csinálsz </vt:lpstr>
      <vt:lpstr>3. Kerüld a fölösleges kiadásokat </vt:lpstr>
      <vt:lpstr>4. Ne temesd be magad adóssággal </vt:lpstr>
      <vt:lpstr>5. Figyelj a kintlévőségekre </vt:lpstr>
      <vt:lpstr>6. Építs fel sweat equity-t (pénzen túli                    értékek pl.: idő, munkaerő, energia) </vt:lpstr>
      <vt:lpstr>7. Használd ki a reklám és marketing      lehetőségeidet </vt:lpstr>
      <vt:lpstr>8. Állj készen a kemény munkára </vt:lpstr>
      <vt:lpstr>Válassz adózási formát!</vt:lpstr>
      <vt:lpstr>KATA – kisadózók tételes adója</vt:lpstr>
      <vt:lpstr>PowerPoint bemutató</vt:lpstr>
      <vt:lpstr>PowerPoint bemutató</vt:lpstr>
      <vt:lpstr>PowerPoint bemutató</vt:lpstr>
      <vt:lpstr>PowerPoint bemutató</vt:lpstr>
      <vt:lpstr>PowerPoint bemutató</vt:lpstr>
      <vt:lpstr>Alanyi adómentesség</vt:lpstr>
      <vt:lpstr>PowerPoint bemutató</vt:lpstr>
      <vt:lpstr>KIVA</vt:lpstr>
      <vt:lpstr>EVA</vt:lpstr>
      <vt:lpstr>Cafeteria elemek adóvonzata 2019-ben 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Lovas turizmus</dc:title>
  <dc:creator>Admin</dc:creator>
  <cp:lastModifiedBy>Admin</cp:lastModifiedBy>
  <cp:revision>48</cp:revision>
  <dcterms:created xsi:type="dcterms:W3CDTF">2018-10-14T17:12:12Z</dcterms:created>
  <dcterms:modified xsi:type="dcterms:W3CDTF">2018-11-21T21:07:26Z</dcterms:modified>
</cp:coreProperties>
</file>